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0" r:id="rId2"/>
    <p:sldMasterId id="2147483651" r:id="rId3"/>
  </p:sldMasterIdLst>
  <p:notesMasterIdLst>
    <p:notesMasterId r:id="rId21"/>
  </p:notesMasterIdLst>
  <p:sldIdLst>
    <p:sldId id="259" r:id="rId4"/>
    <p:sldId id="634" r:id="rId5"/>
    <p:sldId id="719" r:id="rId6"/>
    <p:sldId id="795" r:id="rId7"/>
    <p:sldId id="797" r:id="rId8"/>
    <p:sldId id="796" r:id="rId9"/>
    <p:sldId id="798" r:id="rId10"/>
    <p:sldId id="799" r:id="rId11"/>
    <p:sldId id="800" r:id="rId12"/>
    <p:sldId id="807" r:id="rId13"/>
    <p:sldId id="801" r:id="rId14"/>
    <p:sldId id="802" r:id="rId15"/>
    <p:sldId id="803" r:id="rId16"/>
    <p:sldId id="804" r:id="rId17"/>
    <p:sldId id="805" r:id="rId18"/>
    <p:sldId id="806" r:id="rId19"/>
    <p:sldId id="64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D0"/>
    <a:srgbClr val="3636A8"/>
    <a:srgbClr val="FFFF99"/>
    <a:srgbClr val="FF9933"/>
    <a:srgbClr val="FFCC99"/>
    <a:srgbClr val="FFFF00"/>
    <a:srgbClr val="FF3300"/>
    <a:srgbClr val="006600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7440" autoAdjust="0"/>
  </p:normalViewPr>
  <p:slideViewPr>
    <p:cSldViewPr>
      <p:cViewPr varScale="1">
        <p:scale>
          <a:sx n="109" d="100"/>
          <a:sy n="10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01.04.2024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aeunion.org/sites/commonprocesses/ru-ru/Pages/ConformityDocsRegistryDetails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08" y="18448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646D0"/>
                </a:solidFill>
                <a:latin typeface="Arial Narrow" panose="020B0606020202030204" pitchFamily="34" charset="0"/>
                <a:cs typeface="Times New Roman" pitchFamily="18" charset="0"/>
              </a:rPr>
              <a:t>Средства индивидуальной защиты</a:t>
            </a:r>
            <a:endParaRPr lang="ru-RU" sz="4000" b="1" dirty="0">
              <a:solidFill>
                <a:srgbClr val="2646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65D1-7BC5-4F17-AF26-9C9CDCAD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356992"/>
            <a:ext cx="569676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Подтверждение соответствия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CFF1C-906E-C29F-DB02-6CC915E4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0" y="1772816"/>
            <a:ext cx="8327096" cy="442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62730-7FA5-F4CD-95D1-9130396599D2}"/>
              </a:ext>
            </a:extLst>
          </p:cNvPr>
          <p:cNvSpPr txBox="1"/>
          <p:nvPr/>
        </p:nvSpPr>
        <p:spPr>
          <a:xfrm>
            <a:off x="169848" y="6165304"/>
            <a:ext cx="8804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https://portal.eaeunion.org/sites/commonprocesses/ru-ru/Pages/ConformityDocsRegistryDetails.aspx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6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Подтверждение соответствия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B5921-710A-4723-3952-3090DC9F2BC9}"/>
              </a:ext>
            </a:extLst>
          </p:cNvPr>
          <p:cNvSpPr txBox="1"/>
          <p:nvPr/>
        </p:nvSpPr>
        <p:spPr>
          <a:xfrm>
            <a:off x="251520" y="1988840"/>
            <a:ext cx="54111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ТР ТС 019/2011 п. 4.10 – п. 4.13</a:t>
            </a:r>
          </a:p>
          <a:p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Каждая единица СИЗ должна иметь: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Маркировку, нанесенную на изделие (если маркировку невозможно нанести на изделие, она наносится на трудноудаляемую этикетку).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Маркировку, нанесенную на упаковку (можно не наносить, если упаковка прозрачная и можно прочитать маркировку на изделии).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Указания (инструкция) по эксплуатации.</a:t>
            </a:r>
          </a:p>
          <a:p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Маркировка должна сохраняться в течение всего жизненного цикла продукции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5E844E-7341-68C1-8FF6-03C6AF1F9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5662709" y="2180406"/>
            <a:ext cx="3481291" cy="2832770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682967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Маркировка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FBF5CB-51D6-8511-CA7D-13CDCD0A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53" y="1786552"/>
            <a:ext cx="6848315" cy="48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Указания (инструкция) по эксплуатации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F141A-E774-279F-9BA3-7D4AA856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2160"/>
            <a:ext cx="9144000" cy="4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2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Маркировка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F747D-21C7-5A29-E697-59B6AF4217E6}"/>
              </a:ext>
            </a:extLst>
          </p:cNvPr>
          <p:cNvSpPr txBox="1"/>
          <p:nvPr/>
        </p:nvSpPr>
        <p:spPr>
          <a:xfrm>
            <a:off x="251520" y="2001029"/>
            <a:ext cx="54111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Нарушения ТР ТС 019/2011 в части маркировки СИЗ: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Отсутствие маркировки.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Маркировка выполнена частично (нет знака ЕАС, нет обозначения ТР ТС 019/2011, отсутствуют требования к утилизации, нет гарантии производителя).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Маркировка выполнена не на самом изделии или трудноудаляемом ярлыке.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Отсутствует информация на русском языке.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Нет информации о защитных свойствах и классе защиты.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Отсутствует информация о дате выпуска (сроке годности).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Нет информации об идентификационных признаках изделия (наименование, артикул, модель).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Информация не соответствует сертификату. 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A92AC-0D4F-6293-E584-5A4FE42A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5662709" y="2180406"/>
            <a:ext cx="3481291" cy="2832770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085580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Маркировка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8EB40-772F-0A38-E0C6-327150F9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76871"/>
            <a:ext cx="9002779" cy="4590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6804A-2CD5-CE96-980F-7A3681C0AB11}"/>
              </a:ext>
            </a:extLst>
          </p:cNvPr>
          <p:cNvSpPr txBox="1"/>
          <p:nvPr/>
        </p:nvSpPr>
        <p:spPr>
          <a:xfrm>
            <a:off x="251520" y="1844824"/>
            <a:ext cx="872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 являются СИЗ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098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Маркировка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6804A-2CD5-CE96-980F-7A3681C0AB11}"/>
              </a:ext>
            </a:extLst>
          </p:cNvPr>
          <p:cNvSpPr txBox="1"/>
          <p:nvPr/>
        </p:nvSpPr>
        <p:spPr>
          <a:xfrm>
            <a:off x="251520" y="1844824"/>
            <a:ext cx="872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Обязательный набор документов на СИЗ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C52E-B9E0-D777-C8BC-093FFE3B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" y="2742972"/>
            <a:ext cx="8899253" cy="39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31F1-CBEE-43FB-A445-22480F6B0C07}"/>
              </a:ext>
            </a:extLst>
          </p:cNvPr>
          <p:cNvSpPr/>
          <p:nvPr/>
        </p:nvSpPr>
        <p:spPr>
          <a:xfrm>
            <a:off x="3167844" y="3126668"/>
            <a:ext cx="2808312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2CD15A-5994-426E-9BE1-78A3D425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624"/>
            <a:ext cx="2109717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24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51C3E-0EF4-4A27-8426-65A0DE1F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47" y="0"/>
            <a:ext cx="2467599" cy="26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5128737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Правовая основа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9" y="2780928"/>
            <a:ext cx="8804302" cy="36724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Трудовой кодекс Российской Федерации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215. Обязанности работника в области охраны труда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Статья 221. Обеспечение работников средствами индивидуальной защиты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</p:txBody>
      </p:sp>
    </p:spTree>
    <p:extLst>
      <p:ext uri="{BB962C8B-B14F-4D97-AF65-F5344CB8AC3E}">
        <p14:creationId xmlns:p14="http://schemas.microsoft.com/office/powerpoint/2010/main" val="12751617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Средства индивидуальной защиты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6706408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221 ТК РФ.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индивидуальной защиты включают в себя: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специальную одежду,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специальную обувь,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дерматологические средства защиты,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органов дыхания,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рук,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головы,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лица,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органа слуха,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глаз,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средства защиты от падения с высоты,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другие средства индивидуальной защиты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E22C6BC-61E1-2B48-A6FB-9E2EE678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5662709" y="2180406"/>
            <a:ext cx="3481291" cy="2832770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2093908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5D95D-1A1D-4B63-B7FA-0036ACF5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Средства индивидуальной защиты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6706408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221 ТК РФ.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Для защиты от воздействия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вредных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и (или)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опасных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факторов производственной среды и (или)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загрязнения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а также на работах, выполняемых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особых температурных условиях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работникам бесплатно выдаются средства индивидуальной защиты и смывающие средства, </a:t>
            </a: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прошедшие подтверждение соответствия в порядке, установленном законодательством Российской Федерации о техническом регулировании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289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5D95D-1A1D-4B63-B7FA-0036ACF5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Средства индивидуальной защиты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6706408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766н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4. Работодатель обязан обеспечить бесплатную выдачу СИЗ, </a:t>
            </a: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прошедших подтверждение соответствия в установленном законодательством Российской Федерации порядке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работникам для защиты от воздействия вредных и (или) опасных факторов производственной среды и (или) загрязнения, а также на работах, выполняемых в особых температурных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5411951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5D95D-1A1D-4B63-B7FA-0036ACF5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Подтверждение соответствия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6706408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Обязательное подтверждение соответствия требованиям технического регламента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ТР ТС 019/2011.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Технический регламент Таможенного союза. О безопасности средств индивидуальной защиты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Технический регламент Таможенного союза устанавливает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единые требования 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к продукции на всей территории Таможенного союза. (Россия, Белоруссия, Казахстан Армения Киргизия)</a:t>
            </a:r>
          </a:p>
        </p:txBody>
      </p:sp>
    </p:spTree>
    <p:extLst>
      <p:ext uri="{BB962C8B-B14F-4D97-AF65-F5344CB8AC3E}">
        <p14:creationId xmlns:p14="http://schemas.microsoft.com/office/powerpoint/2010/main" val="2955258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5D95D-1A1D-4B63-B7FA-0036ACF5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Типы СИЗ на которые распространяется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 ТС 019/2011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6706408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1 к техническому регламенту Таможенного союза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1) средства индивидуальной защиты от механических воздействий;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2) средства индивидуальной защиты от химических факторов;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3) средства индивидуальной защиты от радиационных факторов;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4) средства индивидуальной защиты от повышенных и (или) пониженных температур;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5) средства индивидуальной защиты от термических рисков электрической дуги, неионизирующих излучений, поражений электрическим током, а также от воздействия статического электричества;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6) одежда специальная сигнальная повышенной видимости;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7) комплексные средства индивидуальной защиты;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8) средства индивидуальной защиты дерматологические.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441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BD3EA-A80A-686C-AD3B-4C385B22546E}"/>
              </a:ext>
            </a:extLst>
          </p:cNvPr>
          <p:cNvSpPr/>
          <p:nvPr/>
        </p:nvSpPr>
        <p:spPr>
          <a:xfrm>
            <a:off x="323528" y="1844824"/>
            <a:ext cx="8424936" cy="10709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ФОРМЫ ПОДТВЕРЖДЕНИЯ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СООТВЕТСТВИЯ СРЕДСТВ ИНДИВИДУАЛЬНОЙ ЗАЩИТЫ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>
                <a:solidFill>
                  <a:srgbClr val="2646D0"/>
                </a:solidFill>
              </a:rPr>
              <a:t>Приложение N 4 к техническому регламенту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Подтверждение соответствия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E740F2-B326-7FBA-46A0-2E5F44CAF7FA}"/>
              </a:ext>
            </a:extLst>
          </p:cNvPr>
          <p:cNvSpPr/>
          <p:nvPr/>
        </p:nvSpPr>
        <p:spPr>
          <a:xfrm>
            <a:off x="1187624" y="4058816"/>
            <a:ext cx="2547864" cy="1674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Декларирование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 класс риска причинения вреда пользователю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вредные факторы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простая конструкция</a:t>
            </a:r>
            <a:endParaRPr lang="ru-RU" dirty="0">
              <a:solidFill>
                <a:srgbClr val="2646D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5EB8E6-3FF5-2805-C599-F4F198001A87}"/>
              </a:ext>
            </a:extLst>
          </p:cNvPr>
          <p:cNvSpPr/>
          <p:nvPr/>
        </p:nvSpPr>
        <p:spPr>
          <a:xfrm>
            <a:off x="5724128" y="4061212"/>
            <a:ext cx="2547864" cy="16720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Сертификация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2 класс риска причинения вреда пользователю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опасные факторы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сложная конструкция</a:t>
            </a:r>
            <a:endParaRPr lang="ru-RU" dirty="0">
              <a:solidFill>
                <a:srgbClr val="2646D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F831C54-1AA5-2DF1-2AF3-E4A6BC0D5D9D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2461556" y="2915816"/>
            <a:ext cx="742292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01FD45-1480-5F3F-BB48-9CD7648F3D2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80112" y="2915816"/>
            <a:ext cx="1417948" cy="114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10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Подтверждение соответствия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C52115B-DA3D-DC1A-FDD2-FDDD7BCD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8830"/>
            <a:ext cx="3518095" cy="4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A89AF7-C9D5-F893-5C6F-31FB8441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788830"/>
            <a:ext cx="3478014" cy="50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23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12518</TotalTime>
  <Words>665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Оформление по умолчанию</vt:lpstr>
      <vt:lpstr>Специальное оформление</vt:lpstr>
      <vt:lpstr>1_Специальное оформление</vt:lpstr>
      <vt:lpstr>Презентация PowerPoint</vt:lpstr>
      <vt:lpstr>Правовая основа</vt:lpstr>
      <vt:lpstr>Средства индивидуальной защиты</vt:lpstr>
      <vt:lpstr>Средства индивидуальной защиты</vt:lpstr>
      <vt:lpstr>Средства индивидуальной защиты</vt:lpstr>
      <vt:lpstr>Подтверждение соответствия СИЗ</vt:lpstr>
      <vt:lpstr>Типы СИЗ на которые распространяется ТР ТС 019/2011</vt:lpstr>
      <vt:lpstr>Подтверждение соответствия СИЗ</vt:lpstr>
      <vt:lpstr>Подтверждение соответствия СИЗ</vt:lpstr>
      <vt:lpstr>Подтверждение соответствия СИЗ</vt:lpstr>
      <vt:lpstr>Подтверждение соответствия СИЗ</vt:lpstr>
      <vt:lpstr>Маркировка СИЗ</vt:lpstr>
      <vt:lpstr>Указания (инструкция) по эксплуатации СИЗ</vt:lpstr>
      <vt:lpstr>Маркировка СИЗ</vt:lpstr>
      <vt:lpstr>Маркировка СИЗ</vt:lpstr>
      <vt:lpstr>Маркировка СИЗ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Sagaydak Valery</cp:lastModifiedBy>
  <cp:revision>974</cp:revision>
  <dcterms:created xsi:type="dcterms:W3CDTF">2012-07-09T18:19:04Z</dcterms:created>
  <dcterms:modified xsi:type="dcterms:W3CDTF">2024-04-01T10:51:13Z</dcterms:modified>
</cp:coreProperties>
</file>