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81" r:id="rId10"/>
    <p:sldId id="282" r:id="rId11"/>
    <p:sldId id="284" r:id="rId12"/>
    <p:sldId id="283" r:id="rId13"/>
    <p:sldId id="289" r:id="rId14"/>
    <p:sldId id="286" r:id="rId15"/>
    <p:sldId id="292" r:id="rId16"/>
    <p:sldId id="290" r:id="rId17"/>
    <p:sldId id="293" r:id="rId18"/>
    <p:sldId id="278" r:id="rId19"/>
    <p:sldId id="287" r:id="rId20"/>
    <p:sldId id="288" r:id="rId21"/>
    <p:sldId id="291" r:id="rId22"/>
    <p:sldId id="279" r:id="rId23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26" y="62"/>
      </p:cViewPr>
      <p:guideLst>
        <p:guide orient="horz" pos="216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1" y="2130426"/>
            <a:ext cx="7772400" cy="147002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F1B6-B091-4948-9D76-E77B7AE37AD9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096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F1B6-B091-4948-9D76-E77B7AE37AD9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134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F1B6-B091-4948-9D76-E77B7AE37AD9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204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F1B6-B091-4948-9D76-E77B7AE37AD9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06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F1B6-B091-4948-9D76-E77B7AE37AD9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223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F1B6-B091-4948-9D76-E77B7AE37AD9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643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2174876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F1B6-B091-4948-9D76-E77B7AE37AD9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300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F1B6-B091-4948-9D76-E77B7AE37AD9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97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F1B6-B091-4948-9D76-E77B7AE37AD9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270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F1B6-B091-4948-9D76-E77B7AE37AD9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732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DF1B6-B091-4948-9D76-E77B7AE37AD9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69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DF1B6-B091-4948-9D76-E77B7AE37AD9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51059-5C3F-4B49-913A-ADFF59D259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527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uralcepp@psi.mchs.gov.ru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s://docs.google.com/forms/d/e/1FAIpQLScBeZ_MADpoK1V7EguGixn2X12dMqsWNRoUdgFN69gQrwFHaQ/viewform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1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212976"/>
            <a:ext cx="3430141" cy="343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82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548680"/>
            <a:ext cx="864096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рекомендации для родителей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196752"/>
            <a:ext cx="8640960" cy="1872208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indent="540385" algn="just"/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постараться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оградить детей от информации, передаваемой в СМИ, так как дети очень чувствительны и могут остро реагировать на все, что напоминает им о психотравмирующем событии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shutterstock_7782928-scal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3284984"/>
            <a:ext cx="4675736" cy="324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54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79512" y="1196752"/>
            <a:ext cx="8676456" cy="2677656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indent="540385" algn="just"/>
            <a:endParaRPr lang="ru-RU" sz="2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сам начинает разговор о произошедших событиях, задавать конкретные вопросы - давать честные ответы, но на доступном для его понимания языке, разрешать ребенку говорить о переживаниях, связанных с произошедшими событиями тогда, когда этого ему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захочется;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 выражать свои собственные переживания;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548680"/>
            <a:ext cx="8676456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рекомендации для родителей </a:t>
            </a:r>
          </a:p>
        </p:txBody>
      </p:sp>
      <p:pic>
        <p:nvPicPr>
          <p:cNvPr id="12" name="Рисунок 11" descr="img-20151025170758-7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3861048"/>
            <a:ext cx="4464496" cy="282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6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51520" y="980728"/>
            <a:ext cx="8496944" cy="2800767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поощрять выражение ребенком собственных чувств через игру или рисунки: такой способ является более подходящим для детей рассказать о том, что они пережили;</a:t>
            </a:r>
            <a:endParaRPr lang="ru-RU" sz="2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внимательно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следить за изменениями в поведении ребёнка: если что-то насторожило, то немедленно обратиться к специалисту (психологу, психотерапевту). Например, нарушения сна, аппетита, чрезмерная замкнутость, заторможенность, немотивированная агрессия и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т.п.</a:t>
            </a:r>
            <a:endParaRPr lang="ru-RU" sz="2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332656"/>
            <a:ext cx="849694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рекомендации для родителей </a:t>
            </a:r>
          </a:p>
        </p:txBody>
      </p:sp>
      <p:pic>
        <p:nvPicPr>
          <p:cNvPr id="9" name="Рисунок 8" descr="fd14b712b639c5b51cfe9f48e3f25a9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3861048"/>
            <a:ext cx="288032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15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51520" y="992594"/>
            <a:ext cx="8496944" cy="4739759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Ситуация №1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детском саду во время прогулки на детской площадке произошла чрезвычайная ситуация – ребенок упал с детской горки и сильно ударился головой, он громко плакал, было много крови на его одежде и асфальте, все это произошло на глазах у других детей. После этого события воспитатель заметил изменения в эмоциональном фоне некоторых детей, они стали отказываться от привычных активных игр на улице, в основном проводили время в песочнице с детьми младшей группы.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для обсуждения: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Кто нуждается в психологической помощи / поддержке?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Какие возрастные особенности необходимо учитывать при оказании психологической помощи / поддержки в данном случае?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Какие меры психологической поддержки возможны в данной ситуации со стороны </a:t>
            </a:r>
            <a:r>
              <a:rPr lang="ru-RU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воспитателя 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педагога-психолога / родителей</a:t>
            </a:r>
            <a:r>
              <a:rPr lang="ru-RU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20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332656"/>
            <a:ext cx="849694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Групповое обсуждение</a:t>
            </a:r>
          </a:p>
        </p:txBody>
      </p:sp>
    </p:spTree>
    <p:extLst>
      <p:ext uri="{BB962C8B-B14F-4D97-AF65-F5344CB8AC3E}">
        <p14:creationId xmlns:p14="http://schemas.microsoft.com/office/powerpoint/2010/main" val="231088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51520" y="980728"/>
            <a:ext cx="8496944" cy="5078313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Ситуация №2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 время урока в школе прозвучала сигнализация.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Учащиеся 2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класса эмоционально отреагировали на учебную тревогу, были сильно испуганы, кричали и плакали, у некоторых школьников наблюдались истерика, нервная дрожь. Учитель действовал согласно инструкции – сообщил детям о том, что нужно построится и организованно выйти из класса, следовать за ним. После учебной эвакуации при разговоре с детьми выяснилась, что утром этого дня дети обсуждали в классе террористический акт, произошедший в г. Беслан в 2004 году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для обсуждения: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Кто нуждается в психологической помощи / поддержке?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Какие возрастные особенности необходимо учитывать при оказании психологической помощи / поддержки в данном случае?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Какие меры психологической поддержки возможны в данной ситуации со стороны учителя / педагога-психолога / родителей</a:t>
            </a:r>
            <a:r>
              <a:rPr lang="ru-RU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20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332656"/>
            <a:ext cx="849694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Групповое обсуждение</a:t>
            </a:r>
          </a:p>
        </p:txBody>
      </p:sp>
    </p:spTree>
    <p:extLst>
      <p:ext uri="{BB962C8B-B14F-4D97-AF65-F5344CB8AC3E}">
        <p14:creationId xmlns:p14="http://schemas.microsoft.com/office/powerpoint/2010/main" val="277704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51520" y="980728"/>
            <a:ext cx="8496944" cy="4739759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Ситуация </a:t>
            </a:r>
            <a:r>
              <a:rPr lang="ru-RU" sz="2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№3 </a:t>
            </a:r>
            <a:endParaRPr lang="ru-RU" sz="22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время перемены в школу проник неизвестный агрессивный мужчина, он вел себя неадекватно, громко кричал, угрожал сотрудникам школы и ученицам 5 класса, которые находились в этот момент на 1 этаже. Охранник применил силу для задержания мужчины и удерживал его до приезда полиции. Одна ученица выразила желание уйти с уроков в связи с плохим самочувствием, она не могла включаться в работу на уроке, выглядела отстранённой, вела себя замкнуто, просила других не спрашивать об этой ситуации.</a:t>
            </a:r>
            <a:endParaRPr lang="ru-RU" sz="2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для обсуждения: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Кто нуждается в психологической помощи / поддержке?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Какие возрастные особенности необходимо учитывать при оказании психологической помощи / поддержки в данном случае?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Какие меры психологической поддержки возможны в данной ситуации со стороны учителя / педагога-психолога / родителей</a:t>
            </a:r>
            <a:r>
              <a:rPr lang="ru-RU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20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332656"/>
            <a:ext cx="849694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Групповое обсуждение</a:t>
            </a:r>
          </a:p>
        </p:txBody>
      </p:sp>
    </p:spTree>
    <p:extLst>
      <p:ext uri="{BB962C8B-B14F-4D97-AF65-F5344CB8AC3E}">
        <p14:creationId xmlns:p14="http://schemas.microsoft.com/office/powerpoint/2010/main" val="39049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51520" y="980728"/>
            <a:ext cx="8496944" cy="5632311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Ситуация </a:t>
            </a:r>
            <a:r>
              <a:rPr lang="ru-RU" sz="2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№4 </a:t>
            </a:r>
            <a:endParaRPr lang="ru-RU" sz="22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 время урока ученик 9 класса зашел в кабинет информатики, где находились его одноклассники, и имеющимся при себе ножом ранил трех одноклассников, нанес ножевое ранение учителю, испуганные школьники выбегали из класса и кричали. Затем ученик разлил горючее вещество, поджег кабинет и сам себе нанес рану ножом. Пожарная сигнализация сработала, учащиеся и педагогический состав эвакуировались, некоторые ученики видели кровь в коридоре школы. От пожара никто не пострадал. Подросток и потерпевшие от его действий госпитализированы. В стрессовом состоянии находятся школьники и учителя, ставшие свидетелями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происшествия.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для обсуждения: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Кто нуждается в психологической помощи / поддержке?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Какие возрастные особенности необходимо учитывать при оказании психологической помощи / поддержки в данном случае?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Какие меры психологической поддержки возможны в данной ситуации со стороны учителя / педагога-психолога / родителей</a:t>
            </a:r>
            <a:r>
              <a:rPr lang="ru-RU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20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332656"/>
            <a:ext cx="849694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Групповое обсуждение</a:t>
            </a:r>
          </a:p>
        </p:txBody>
      </p:sp>
    </p:spTree>
    <p:extLst>
      <p:ext uri="{BB962C8B-B14F-4D97-AF65-F5344CB8AC3E}">
        <p14:creationId xmlns:p14="http://schemas.microsoft.com/office/powerpoint/2010/main" val="377463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51520" y="980728"/>
            <a:ext cx="8496944" cy="4708981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Ситуация </a:t>
            </a:r>
            <a:r>
              <a:rPr lang="ru-RU" sz="2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№5 </a:t>
            </a:r>
            <a:endParaRPr lang="ru-RU" sz="22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детском саду в помещении кухни произошло возгорание во время тихого часа, площадь пожара составила 2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кв.м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Во время задымления в помещениях сотрудники детского сада экстренно одевали и выводили детей на улицу. Никто не пострадал. В течение недели после происшествия к воспитателям и педагогу-психологу обращались родители некоторых воспитанников с жалобами на ночные кошмары и трудности с засыпанием, которые появились после эвакуации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для обсуждения: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Кто нуждается в психологической помощи / поддержке?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Какие возрастные особенности необходимо учитывать при оказании психологической помощи / поддержки в данном случае?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	Какие меры психологической поддержки возможны в данной ситуации со стороны </a:t>
            </a:r>
            <a:r>
              <a:rPr lang="ru-RU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воспитателя 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педагога-психолога / родителей</a:t>
            </a:r>
            <a:r>
              <a:rPr lang="ru-RU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20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332656"/>
            <a:ext cx="849694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Групповое обсуждение</a:t>
            </a:r>
          </a:p>
        </p:txBody>
      </p:sp>
    </p:spTree>
    <p:extLst>
      <p:ext uri="{BB962C8B-B14F-4D97-AF65-F5344CB8AC3E}">
        <p14:creationId xmlns:p14="http://schemas.microsoft.com/office/powerpoint/2010/main" val="148080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2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313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51520" y="332656"/>
            <a:ext cx="849694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«Безопасная среда»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459781"/>
              </p:ext>
            </p:extLst>
          </p:nvPr>
        </p:nvGraphicFramePr>
        <p:xfrm>
          <a:off x="251520" y="980729"/>
          <a:ext cx="8496944" cy="52565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8328"/>
                <a:gridCol w="3812769"/>
                <a:gridCol w="2856317"/>
                <a:gridCol w="1319530"/>
              </a:tblGrid>
              <a:tr h="457095">
                <a:tc>
                  <a:txBody>
                    <a:bodyPr/>
                    <a:lstStyle/>
                    <a:p>
                      <a:pPr algn="ctr" fontAlgn="auto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исполнения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914188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Обучение педагогов-психологов г. Екатеринбурга и Свердловской области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Специалисты ГБУ СО «ЦППМСП «Ладо»;</a:t>
                      </a:r>
                    </a:p>
                    <a:p>
                      <a:pPr fontAlgn="auto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Специалисты Уральского филиала ФКУ ЦЭПП МЧС России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сентября – </a:t>
                      </a:r>
                    </a:p>
                    <a:p>
                      <a:pPr fontAlgn="auto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октября 2021 года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914188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Обучение педагогических работников и родителей учащихся общеобразовательных учреждений г. Екатеринбурга и Свердловской области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Обученные педагоги-психологи г. Екатеринбурга и Свердловской области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октября – </a:t>
                      </a:r>
                    </a:p>
                    <a:p>
                      <a:pPr fontAlgn="auto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ноября 2021 года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14273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отчетов по проведенным занятиям для педагогических работников и родителей учащихся общеобразовательных учреждений г. Екатеринбурга и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Свердловской </a:t>
                      </a:r>
                      <a:r>
                        <a:rPr lang="ru-RU" sz="14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Обученные педагоги-психологи г. Екатеринбурга и Свердловской области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15-16 ноября </a:t>
                      </a:r>
                    </a:p>
                    <a:p>
                      <a:pPr fontAlgn="auto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914188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результатов проекта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Специалисты ГБУ СО «ЦППМСП «Ладо»;</a:t>
                      </a:r>
                    </a:p>
                    <a:p>
                      <a:pPr fontAlgn="auto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Специалисты Уральского филиала ФКУ ЦЭПП МЧС России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17-19 ноября </a:t>
                      </a:r>
                    </a:p>
                    <a:p>
                      <a:pPr fontAlgn="auto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914188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0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Подведение итогов проекта в рамках Съезда педагогов-психологов образования Свердловской области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Специалисты ГБУ СО «ЦППМСП «Ладо»;</a:t>
                      </a:r>
                    </a:p>
                    <a:p>
                      <a:pPr fontAlgn="auto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Специалисты Уральского филиала ФКУ ЦЭПП МЧС России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0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ноября 2021 года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787" marR="42787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017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438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51520" y="332656"/>
            <a:ext cx="849694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«Безопасная среда»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062332"/>
              </p:ext>
            </p:extLst>
          </p:nvPr>
        </p:nvGraphicFramePr>
        <p:xfrm>
          <a:off x="251519" y="2204864"/>
          <a:ext cx="8640960" cy="38178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041"/>
                <a:gridCol w="1294561"/>
                <a:gridCol w="2296740"/>
                <a:gridCol w="2047342"/>
                <a:gridCol w="1428258"/>
                <a:gridCol w="1214018"/>
              </a:tblGrid>
              <a:tr h="13870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проведения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учреждение, на базе которого проведено мероприятие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Целевая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аудитория (педагогические работники / родители учащихся)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мероприятий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человек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5078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6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26.10.2021</a:t>
                      </a:r>
                      <a:endParaRPr lang="ru-RU" sz="16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</a:t>
                      </a:r>
                      <a:r>
                        <a:rPr lang="ru-RU" sz="1600" i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№45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Екатеринбург</a:t>
                      </a:r>
                      <a:endParaRPr lang="ru-RU" sz="16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Педагогический</a:t>
                      </a:r>
                      <a:r>
                        <a:rPr lang="ru-RU" sz="1600" i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состав</a:t>
                      </a:r>
                      <a:endParaRPr lang="ru-RU" sz="16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623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6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26.10.2021</a:t>
                      </a:r>
                      <a:endParaRPr lang="ru-RU" sz="16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СОШ</a:t>
                      </a:r>
                      <a:r>
                        <a:rPr lang="ru-RU" sz="1600" i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№45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Екатеринбург</a:t>
                      </a:r>
                      <a:endParaRPr lang="ru-RU" sz="16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Родители учащихся</a:t>
                      </a:r>
                      <a:endParaRPr lang="ru-RU" sz="16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6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623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623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623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44" marR="61044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31257" y="1094547"/>
            <a:ext cx="901274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для отчета педагогов-психологов по проведенным занятиям для педагогических работников и родителей учащихся общеобразовательных учреждений Свердловской области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67544" y="4656620"/>
            <a:ext cx="8136904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uralcepp@psi.mchs.gov.ru</a:t>
            </a:r>
            <a:r>
              <a:rPr lang="ru-RU" alt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Ибатуллина</a:t>
            </a:r>
            <a:r>
              <a:rPr lang="ru-RU" alt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Светлана Владимировна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8-950-64-66-952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30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51520" y="332656"/>
            <a:ext cx="849694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Обратная связь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1520" y="980728"/>
            <a:ext cx="8496944" cy="2308324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Заполните</a:t>
            </a:r>
            <a:r>
              <a:rPr lang="ru-RU" alt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пожалуйста, </a:t>
            </a:r>
            <a:r>
              <a:rPr lang="ru-RU" alt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анкету </a:t>
            </a:r>
            <a:r>
              <a:rPr lang="ru-RU" alt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участника занятия «Особенности переживания травмирующих событий детьми различных возрастов</a:t>
            </a:r>
            <a:r>
              <a:rPr lang="ru-RU" alt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по ссылке </a:t>
            </a:r>
            <a:r>
              <a:rPr lang="en-US" alt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alt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alt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docs.google.com/forms/d/e/1FAIpQLScBeZ_MADpoK1V7EguGixn2X12dMqsWNRoUdgFN69gQrwFHaQ/viewform</a:t>
            </a:r>
            <a:r>
              <a:rPr lang="ru-RU" alt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altLang="ru-RU" sz="2400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через </a:t>
            </a:r>
            <a:r>
              <a:rPr lang="en-US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QR-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</a:t>
            </a:r>
            <a:endParaRPr kumimoji="0" lang="ru-RU" altLang="ru-RU" sz="24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356992"/>
            <a:ext cx="3384376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68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2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558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725144"/>
            <a:ext cx="2808312" cy="1872208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4" name="Рисунок 3" descr="подж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4653136"/>
            <a:ext cx="2916324" cy="1944216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53252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1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07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1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542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061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2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480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лайд2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309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76672"/>
            <a:ext cx="8568952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рекомендации для родителей </a:t>
            </a:r>
          </a:p>
          <a:p>
            <a:pPr algn="ctr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124744"/>
            <a:ext cx="8568952" cy="3046988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период ЧС у ребенка могут возникнуть регрессивные проявления в поведении, это связано с повышенной потребностью в ощущении безопасности, внимании родителей, их заботе. Важно дать ребенку побыть «маленьким» не требовать от него взрослого и серьезного поведения;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нужно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постараться сохранить привычный для ребенка образ жизни (время еды, время сна, семейные традиции и т.д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.);</a:t>
            </a:r>
            <a:endParaRPr lang="ru-RU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156849691-56a13d705f9b58b7d0bd53b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4437112"/>
            <a:ext cx="3240360" cy="216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74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</TotalTime>
  <Words>924</Words>
  <Application>Microsoft Office PowerPoint</Application>
  <PresentationFormat>Экран (4:3)</PresentationFormat>
  <Paragraphs>133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*Заместитель директора  - Тимофеева Л.Н.</dc:creator>
  <cp:lastModifiedBy>KompN</cp:lastModifiedBy>
  <cp:revision>37</cp:revision>
  <dcterms:created xsi:type="dcterms:W3CDTF">2021-09-14T12:06:48Z</dcterms:created>
  <dcterms:modified xsi:type="dcterms:W3CDTF">2021-10-08T11:29:40Z</dcterms:modified>
</cp:coreProperties>
</file>