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63" r:id="rId3"/>
    <p:sldId id="259" r:id="rId4"/>
    <p:sldId id="262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ge.sdamgia.ru/" TargetMode="External"/><Relationship Id="rId2" Type="http://schemas.openxmlformats.org/officeDocument/2006/relationships/hyperlink" Target="https://yandex.ru/search/?csg=0,10322,0,2,9,0,0&amp;text=%D1%84%D0%B8%D0%BF%D0%B8&amp;lr=50&amp;rnd=6941&amp;rq=1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yandex.ru/search/?csg=0,10322,0,2,9,0,0&amp;text=%D0%BF%D0%BE%D0%B4%D0%B3%D0%BE%D1%82%D0%BE%D0%B2%D0%BA%D0%B0%20%D0%BA%20%D0%BE%D0%B3%D1%8D&amp;lr=50&amp;rnd=6941&amp;rq=1" TargetMode="External"/><Relationship Id="rId5" Type="http://schemas.openxmlformats.org/officeDocument/2006/relationships/hyperlink" Target="https://ural-ege.ru/?utm_source=yandex&amp;utm_medium=cpc&amp;utm_campaign=dg_poisk_restart_kursy&amp;utm_content=16939981200&amp;utm_term=---autotargeting&amp;yclid=7328357846376513535" TargetMode="External"/><Relationship Id="rId4" Type="http://schemas.openxmlformats.org/officeDocument/2006/relationships/hyperlink" Target="https://fipi.ru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away.php?to=https://cp.copp66.ru/programs&amp;cc_key=" TargetMode="External"/><Relationship Id="rId2" Type="http://schemas.openxmlformats.org/officeDocument/2006/relationships/hyperlink" Target="https://cp.copp66.ru/programs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1"/>
            <a:ext cx="835824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i="1" dirty="0" smtClean="0">
                <a:solidFill>
                  <a:srgbClr val="7030A0"/>
                </a:solidFill>
              </a:rPr>
              <a:t>Без аттестата, </a:t>
            </a:r>
          </a:p>
          <a:p>
            <a:pPr algn="ctr"/>
            <a:r>
              <a:rPr lang="ru-RU" sz="4800" b="1" i="1" dirty="0" smtClean="0">
                <a:solidFill>
                  <a:srgbClr val="7030A0"/>
                </a:solidFill>
              </a:rPr>
              <a:t>но с профессией:</a:t>
            </a:r>
          </a:p>
          <a:p>
            <a:pPr algn="ctr"/>
            <a:r>
              <a:rPr lang="ru-RU" sz="4800" b="1" i="1" dirty="0" smtClean="0">
                <a:solidFill>
                  <a:srgbClr val="7030A0"/>
                </a:solidFill>
              </a:rPr>
              <a:t> в регионе с февраля</a:t>
            </a:r>
            <a:r>
              <a:rPr lang="ru-RU" sz="6600" b="1" i="1" dirty="0" smtClean="0">
                <a:solidFill>
                  <a:srgbClr val="FF0000"/>
                </a:solidFill>
              </a:rPr>
              <a:t>2023</a:t>
            </a:r>
            <a:r>
              <a:rPr lang="ru-RU" sz="4800" b="1" i="1" dirty="0" smtClean="0">
                <a:solidFill>
                  <a:srgbClr val="7030A0"/>
                </a:solidFill>
              </a:rPr>
              <a:t>г.</a:t>
            </a:r>
          </a:p>
          <a:p>
            <a:pPr algn="ctr"/>
            <a:r>
              <a:rPr lang="ru-RU" sz="4800" b="1" i="1" dirty="0" smtClean="0">
                <a:solidFill>
                  <a:srgbClr val="7030A0"/>
                </a:solidFill>
              </a:rPr>
              <a:t>стартовал </a:t>
            </a:r>
            <a:r>
              <a:rPr lang="ru-RU" sz="4800" b="1" i="1" dirty="0" err="1" smtClean="0">
                <a:solidFill>
                  <a:srgbClr val="7030A0"/>
                </a:solidFill>
              </a:rPr>
              <a:t>пилотный</a:t>
            </a:r>
            <a:r>
              <a:rPr lang="ru-RU" sz="4800" b="1" i="1" dirty="0" smtClean="0">
                <a:solidFill>
                  <a:srgbClr val="7030A0"/>
                </a:solidFill>
              </a:rPr>
              <a:t> проект по </a:t>
            </a:r>
            <a:r>
              <a:rPr lang="ru-RU" sz="4800" b="1" i="1" dirty="0" err="1" smtClean="0">
                <a:solidFill>
                  <a:srgbClr val="7030A0"/>
                </a:solidFill>
              </a:rPr>
              <a:t>профобучению</a:t>
            </a:r>
            <a:endParaRPr lang="ru-RU" sz="4800" b="1" i="1" dirty="0" smtClean="0">
              <a:solidFill>
                <a:srgbClr val="7030A0"/>
              </a:solidFill>
            </a:endParaRPr>
          </a:p>
          <a:p>
            <a:pPr algn="ctr"/>
            <a:endParaRPr lang="ru-RU" sz="4800" b="1" dirty="0"/>
          </a:p>
        </p:txBody>
      </p:sp>
      <p:pic>
        <p:nvPicPr>
          <p:cNvPr id="28673" name="Picture 1" descr="C:\Users\185\Desktop\KNqbYsVPce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4286256"/>
            <a:ext cx="5753100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500042"/>
            <a:ext cx="728667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>
              <a:defRPr/>
            </a:pPr>
            <a:r>
              <a:rPr lang="ru-RU" altLang="ru-RU" sz="4000" b="1" dirty="0" smtClean="0">
                <a:latin typeface="Times New Roman" pitchFamily="18" charset="0"/>
                <a:cs typeface="Times New Roman" pitchFamily="18" charset="0"/>
                <a:hlinkClick r:id="rId2"/>
              </a:rPr>
              <a:t>Сайты подготовки к ГИА:</a:t>
            </a:r>
          </a:p>
          <a:p>
            <a:pPr algn="ctr" fontAlgn="t">
              <a:defRPr/>
            </a:pP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8000" b="1" dirty="0" smtClean="0">
                <a:hlinkClick r:id="rId3"/>
              </a:rPr>
              <a:t>oge.sdamgia.ru</a:t>
            </a:r>
            <a:endParaRPr lang="ru-RU" altLang="ru-RU" sz="8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t">
              <a:defRPr/>
            </a:pPr>
            <a:r>
              <a:rPr lang="ru-RU" sz="8000" b="1" u="sng" dirty="0" smtClean="0">
                <a:hlinkClick r:id="rId4"/>
              </a:rPr>
              <a:t>      </a:t>
            </a:r>
            <a:r>
              <a:rPr lang="en-US" sz="8000" b="1" u="sng" dirty="0" smtClean="0">
                <a:hlinkClick r:id="rId4"/>
              </a:rPr>
              <a:t>fipi.ru</a:t>
            </a:r>
            <a:endParaRPr lang="ru-RU" altLang="ru-RU" sz="80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t">
              <a:defRPr/>
            </a:pPr>
            <a:r>
              <a:rPr lang="ru-RU" sz="8000" b="1" dirty="0" smtClean="0">
                <a:hlinkClick r:id="rId5"/>
              </a:rPr>
              <a:t>          </a:t>
            </a:r>
            <a:r>
              <a:rPr lang="en-US" sz="8000" b="1" dirty="0" smtClean="0">
                <a:hlinkClick r:id="rId5"/>
              </a:rPr>
              <a:t>ural-ege.ru</a:t>
            </a:r>
            <a:endParaRPr lang="ru-RU" altLang="ru-RU" sz="8000" u="sng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r:id="rId6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071810"/>
            <a:ext cx="864399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реализует в регионе уникальный </a:t>
            </a:r>
            <a:r>
              <a:rPr lang="ru-RU" sz="3200" dirty="0" err="1" smtClean="0">
                <a:solidFill>
                  <a:srgbClr val="FF0000"/>
                </a:solidFill>
                <a:latin typeface="Arial Black" pitchFamily="34" charset="0"/>
              </a:rPr>
              <a:t>пилотный</a:t>
            </a:r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 проект по обучению первой профессии бывших девятиклассников, не получивших аттестат после прохождения государственной итоговой аттестации</a:t>
            </a:r>
            <a:r>
              <a:rPr lang="ru-RU" sz="2800" dirty="0" smtClean="0"/>
              <a:t>. </a:t>
            </a:r>
            <a:endParaRPr lang="ru-RU" sz="2800" dirty="0"/>
          </a:p>
        </p:txBody>
      </p:sp>
      <p:pic>
        <p:nvPicPr>
          <p:cNvPr id="15361" name="Picture 1" descr="C:\Users\185\Desktop\miu2is9d_u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8072494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071546"/>
            <a:ext cx="8286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Arial Black" pitchFamily="34" charset="0"/>
              </a:rPr>
              <a:t>Учебные программы рассчитаны на </a:t>
            </a:r>
            <a:r>
              <a:rPr lang="ru-RU" sz="3600" dirty="0" smtClean="0">
                <a:solidFill>
                  <a:srgbClr val="7030A0"/>
                </a:solidFill>
                <a:latin typeface="Arial Black" pitchFamily="34" charset="0"/>
              </a:rPr>
              <a:t>256 часов</a:t>
            </a:r>
            <a:r>
              <a:rPr lang="ru-RU" sz="3600" dirty="0" smtClean="0">
                <a:solidFill>
                  <a:srgbClr val="FF0000"/>
                </a:solidFill>
                <a:latin typeface="Arial Black" pitchFamily="34" charset="0"/>
              </a:rPr>
              <a:t>, </a:t>
            </a:r>
            <a:r>
              <a:rPr lang="ru-RU" sz="3600" dirty="0" smtClean="0">
                <a:solidFill>
                  <a:srgbClr val="7030A0"/>
                </a:solidFill>
                <a:latin typeface="Arial Black" pitchFamily="34" charset="0"/>
              </a:rPr>
              <a:t>обучение очное</a:t>
            </a:r>
            <a:r>
              <a:rPr lang="ru-RU" sz="3600" dirty="0" smtClean="0">
                <a:solidFill>
                  <a:srgbClr val="FF0000"/>
                </a:solidFill>
                <a:latin typeface="Arial Black" pitchFamily="34" charset="0"/>
              </a:rPr>
              <a:t>, с прохождением практики на предприятиях и в организациях реального сектора экономики Свердловской области.</a:t>
            </a:r>
            <a:endParaRPr lang="ru-RU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142845"/>
          <a:ext cx="8143931" cy="6572293"/>
        </p:xfrm>
        <a:graphic>
          <a:graphicData uri="http://schemas.openxmlformats.org/drawingml/2006/table">
            <a:tbl>
              <a:tblPr/>
              <a:tblGrid>
                <a:gridCol w="8143931"/>
              </a:tblGrid>
              <a:tr h="2674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ДОСТУПНЫЕ ПРОГРАММЫ ОБУЧЕНИЯ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6231">
                <a:tc>
                  <a:txBody>
                    <a:bodyPr/>
                    <a:lstStyle/>
                    <a:p>
                      <a:pPr fontAlgn="t"/>
                      <a:r>
                        <a:rPr lang="ru-RU" sz="1200" dirty="0" smtClean="0">
                          <a:latin typeface="Arial Black" pitchFamily="34" charset="0"/>
                        </a:rPr>
                        <a:t>Наименование программы профессионального обучения профессиональной подготовки по профессиям рабочих, должностей служащих:</a:t>
                      </a:r>
                      <a:endParaRPr lang="ru-RU" sz="1200" dirty="0">
                        <a:latin typeface="Arial Black" pitchFamily="34" charset="0"/>
                      </a:endParaRP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Агент рекламный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Делопроизводитель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Кондитер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4361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Консультант в области развития цифровой грамотности населения (цифровой куратор)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Маляр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Младший воспитатель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Монтажник радиоэлектронной аппаратуры и приборов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Облицовщик-плиточник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Оформитель табло, виньеток и альбомов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Пекарь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Повар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Продавец непродовольственных товаров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Продавец продовольственных товаров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4361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Рабочий по комплексному обслуживанию и ремонту зданий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Рихтовщик кузовов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Сборщик-клепальщик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Секретарь-администратор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Слесарь механосборочных работ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Слесарь по ремонту автомобилей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Слесарь-инструментальщик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Слесарь-ремонтник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493">
                <a:tc>
                  <a:txBody>
                    <a:bodyPr/>
                    <a:lstStyle/>
                    <a:p>
                      <a:pPr fontAlgn="t">
                        <a:buFont typeface="Arial"/>
                        <a:buChar char="•"/>
                      </a:pPr>
                      <a:r>
                        <a:rPr lang="ru-RU" sz="1200" dirty="0">
                          <a:latin typeface="Arial Black" pitchFamily="34" charset="0"/>
                        </a:rPr>
                        <a:t>Швея</a:t>
                      </a:r>
                    </a:p>
                  </a:txBody>
                  <a:tcPr marL="37630" marR="37630" marT="18815" marB="1881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9"/>
            <a:ext cx="700092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Arial Black" pitchFamily="34" charset="0"/>
              </a:rPr>
              <a:t>Для участия в </a:t>
            </a:r>
            <a:r>
              <a:rPr lang="ru-RU" b="1" dirty="0" err="1" smtClean="0">
                <a:solidFill>
                  <a:srgbClr val="FF0000"/>
                </a:solidFill>
                <a:latin typeface="Arial Black" pitchFamily="34" charset="0"/>
              </a:rPr>
              <a:t>пилотном</a:t>
            </a:r>
            <a:r>
              <a:rPr lang="ru-RU" b="1" dirty="0" smtClean="0">
                <a:solidFill>
                  <a:srgbClr val="FF0000"/>
                </a:solidFill>
                <a:latin typeface="Arial Black" pitchFamily="34" charset="0"/>
              </a:rPr>
              <a:t> проекте несовершеннолетним выпускникам необходимо решиться и выполнить три шага:</a:t>
            </a:r>
            <a:endParaRPr lang="ru-RU" dirty="0" smtClean="0">
              <a:solidFill>
                <a:srgbClr val="FF0000"/>
              </a:solidFill>
              <a:latin typeface="Arial Black" pitchFamily="34" charset="0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1</a:t>
            </a:r>
            <a:r>
              <a:rPr lang="ru-RU" dirty="0" smtClean="0">
                <a:latin typeface="Arial Black" pitchFamily="34" charset="0"/>
              </a:rPr>
              <a:t>.выбрать образовательную программу на Цифровой платформе ЦОПП по ссылке: </a:t>
            </a:r>
            <a:r>
              <a:rPr lang="ru-RU" u="sng" dirty="0" smtClean="0">
                <a:solidFill>
                  <a:srgbClr val="3333FF"/>
                </a:solidFill>
                <a:latin typeface="Arial Black" pitchFamily="34" charset="0"/>
                <a:hlinkClick r:id="rId2"/>
              </a:rPr>
              <a:t>https://cp.copp66.ru/programs</a:t>
            </a:r>
            <a:r>
              <a:rPr lang="ru-RU" dirty="0" smtClean="0">
                <a:latin typeface="Arial Black" pitchFamily="34" charset="0"/>
              </a:rPr>
              <a:t>. При выборе программ в нижнем окошке с левой стороны «Проекты ЦОПП» по стрелочке выбрать «</a:t>
            </a:r>
            <a:r>
              <a:rPr lang="ru-RU" dirty="0" err="1" smtClean="0">
                <a:latin typeface="Arial Black" pitchFamily="34" charset="0"/>
              </a:rPr>
              <a:t>Пилотный</a:t>
            </a:r>
            <a:r>
              <a:rPr lang="ru-RU" dirty="0" smtClean="0">
                <a:latin typeface="Arial Black" pitchFamily="34" charset="0"/>
              </a:rPr>
              <a:t> проект по профессиональному обучению несовершеннолетних»</a:t>
            </a:r>
          </a:p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2</a:t>
            </a:r>
            <a:r>
              <a:rPr lang="ru-RU" dirty="0" smtClean="0">
                <a:latin typeface="Arial Black" pitchFamily="34" charset="0"/>
              </a:rPr>
              <a:t>.далее зарегистрироваться на </a:t>
            </a:r>
            <a:r>
              <a:rPr lang="ru-RU" u="sng" dirty="0" smtClean="0">
                <a:latin typeface="Arial Black" pitchFamily="34" charset="0"/>
                <a:hlinkClick r:id="rId3"/>
              </a:rPr>
              <a:t>Цифровой платформе ЦОПП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3</a:t>
            </a:r>
            <a:r>
              <a:rPr lang="ru-RU" dirty="0" smtClean="0">
                <a:latin typeface="Arial Black" pitchFamily="34" charset="0"/>
              </a:rPr>
              <a:t>.подать заявление о прохождении профессионального обучения на </a:t>
            </a:r>
            <a:r>
              <a:rPr lang="ru-RU" u="sng" dirty="0" smtClean="0">
                <a:latin typeface="Arial Black" pitchFamily="34" charset="0"/>
                <a:hlinkClick r:id="rId3"/>
              </a:rPr>
              <a:t>Цифровой платформе ЦОПП.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4572008"/>
            <a:ext cx="70723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 Black" pitchFamily="34" charset="0"/>
              </a:rPr>
              <a:t>По вопросам обучения Вы можете обратиться в Центр опережающей профессиональной подготовки Свердловской области </a:t>
            </a:r>
          </a:p>
          <a:p>
            <a:r>
              <a:rPr lang="ru-RU" dirty="0" smtClean="0">
                <a:latin typeface="Arial Black" pitchFamily="34" charset="0"/>
              </a:rPr>
              <a:t>по почте: 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info@copp66.ru</a:t>
            </a:r>
            <a:r>
              <a:rPr lang="ru-RU" dirty="0" smtClean="0">
                <a:latin typeface="Arial Black" pitchFamily="34" charset="0"/>
              </a:rPr>
              <a:t> </a:t>
            </a:r>
          </a:p>
          <a:p>
            <a:r>
              <a:rPr lang="ru-RU" dirty="0" smtClean="0">
                <a:latin typeface="Arial Black" pitchFamily="34" charset="0"/>
              </a:rPr>
              <a:t>                или</a:t>
            </a:r>
          </a:p>
          <a:p>
            <a:r>
              <a:rPr lang="ru-RU" dirty="0" smtClean="0">
                <a:latin typeface="Arial Black" pitchFamily="34" charset="0"/>
              </a:rPr>
              <a:t>по телефону: </a:t>
            </a: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+7 343 3748990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200</Words>
  <PresentationFormat>Экран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Модульная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185</dc:creator>
  <cp:lastModifiedBy>185</cp:lastModifiedBy>
  <cp:revision>13</cp:revision>
  <dcterms:created xsi:type="dcterms:W3CDTF">2025-04-08T08:19:42Z</dcterms:created>
  <dcterms:modified xsi:type="dcterms:W3CDTF">2025-04-15T02:51:25Z</dcterms:modified>
</cp:coreProperties>
</file>