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50" r:id="rId1"/>
    <p:sldMasterId id="2147483651" r:id="rId2"/>
  </p:sldMasterIdLst>
  <p:notesMasterIdLst>
    <p:notesMasterId r:id="rId23"/>
  </p:notesMasterIdLst>
  <p:sldIdLst>
    <p:sldId id="259" r:id="rId3"/>
    <p:sldId id="634" r:id="rId4"/>
    <p:sldId id="645" r:id="rId5"/>
    <p:sldId id="648" r:id="rId6"/>
    <p:sldId id="647" r:id="rId7"/>
    <p:sldId id="646" r:id="rId8"/>
    <p:sldId id="676" r:id="rId9"/>
    <p:sldId id="649" r:id="rId10"/>
    <p:sldId id="678" r:id="rId11"/>
    <p:sldId id="653" r:id="rId12"/>
    <p:sldId id="659" r:id="rId13"/>
    <p:sldId id="658" r:id="rId14"/>
    <p:sldId id="654" r:id="rId15"/>
    <p:sldId id="655" r:id="rId16"/>
    <p:sldId id="661" r:id="rId17"/>
    <p:sldId id="667" r:id="rId18"/>
    <p:sldId id="666" r:id="rId19"/>
    <p:sldId id="680" r:id="rId20"/>
    <p:sldId id="665" r:id="rId21"/>
    <p:sldId id="66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6A8"/>
    <a:srgbClr val="FFFF00"/>
    <a:srgbClr val="2646D0"/>
    <a:srgbClr val="FFFF99"/>
    <a:srgbClr val="FF0000"/>
    <a:srgbClr val="FF9933"/>
    <a:srgbClr val="FFCC99"/>
    <a:srgbClr val="FF3300"/>
    <a:srgbClr val="00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6" autoAdjust="0"/>
    <p:restoredTop sz="97440" autoAdjust="0"/>
  </p:normalViewPr>
  <p:slideViewPr>
    <p:cSldViewPr>
      <p:cViewPr varScale="1">
        <p:scale>
          <a:sx n="113" d="100"/>
          <a:sy n="113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22A7-B229-4F8E-9B21-3B6D82FE8EEA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A0D-6328-4883-A767-33D382F2DE8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4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подложка_фон чистый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фон_чистый совсе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its.1c.ru/db/garant/content/403283867/hdoc/100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its.1c.ru/db/garant/content/403283867/hdoc/100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its.1c.ru/db/garant/content/403283867/hdoc/1200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consultantplus://offline/ref=1B93E333912D98CDC744F13FEC03CF4454645D3DD0CDB6D09F2A620C03A5E4457C47AFE7C37974872E83F13C1DF6C922525BA004D82F105Aq9WBE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garant.ru/403383867/#block_12000" TargetMode="External"/><Relationship Id="rId2" Type="http://schemas.openxmlformats.org/officeDocument/2006/relationships/hyperlink" Target="https://base.garant.ru/403383867/#1100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base.garant.ru/403383867/#1200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AC8356-9DBD-409A-94BF-44B5B6F398A6}"/>
              </a:ext>
            </a:extLst>
          </p:cNvPr>
          <p:cNvSpPr txBox="1"/>
          <p:nvPr/>
        </p:nvSpPr>
        <p:spPr>
          <a:xfrm>
            <a:off x="1437420" y="2924944"/>
            <a:ext cx="684076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 и расследование микротравм</a:t>
            </a:r>
            <a:endParaRPr lang="en-US" sz="4800" b="1" dirty="0" smtClean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solidFill>
                <a:srgbClr val="3636A8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971600" y="257439"/>
            <a:ext cx="7772400" cy="1470025"/>
          </a:xfrm>
        </p:spPr>
        <p:txBody>
          <a:bodyPr/>
          <a:lstStyle/>
          <a:p>
            <a:r>
              <a:rPr lang="ru-RU" sz="1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Муниципальное бюджетное вечернее (сменное) общеобразовательное учреждение</a:t>
            </a:r>
            <a:br>
              <a:rPr lang="ru-RU" sz="1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1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вечерняя (сменная) общеобразовательная школа № 185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12" y="140078"/>
            <a:ext cx="1284235" cy="128423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12" y="140078"/>
            <a:ext cx="1339056" cy="133905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482" y="332656"/>
            <a:ext cx="7452320" cy="1296144"/>
          </a:xfrm>
        </p:spPr>
        <p:txBody>
          <a:bodyPr/>
          <a:lstStyle/>
          <a:p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 учёте микротравм</a:t>
            </a:r>
            <a:b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необходимо учитывать:</a:t>
            </a:r>
            <a:b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kern="1200" dirty="0">
              <a:solidFill>
                <a:srgbClr val="3636A8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32" y="1844824"/>
            <a:ext cx="8424936" cy="4320479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rgbClr val="3636A8"/>
              </a:buClr>
              <a:buSzPct val="100000"/>
              <a:buFont typeface="+mj-lt"/>
              <a:buAutoNum type="arabicPeriod"/>
            </a:pPr>
            <a:r>
              <a:rPr lang="ru-RU" sz="22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обстоятельства получения микротравмы, используемое оборудование, инструменты, материал, приемы работы, условия труда, и возможность их воспроизведения в схожих ситуациях или на других рабочих местах;</a:t>
            </a:r>
            <a:endParaRPr lang="ru-RU" sz="22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Clr>
                <a:srgbClr val="3636A8"/>
              </a:buClr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организационные недостатки в функционировании системы управления охраной труда;</a:t>
            </a:r>
            <a:endParaRPr lang="ru-RU" sz="22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Clr>
                <a:srgbClr val="3636A8"/>
              </a:buClr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физическое состояние работника в момент получения микротравмы;</a:t>
            </a:r>
            <a:endParaRPr lang="ru-RU" sz="22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Clr>
                <a:srgbClr val="3636A8"/>
              </a:buClr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меры по контролю;</a:t>
            </a:r>
            <a:endParaRPr lang="ru-RU" sz="22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Clr>
                <a:srgbClr val="3636A8"/>
              </a:buClr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механизмы оценки эффективности мер по контролю и реализации профилактических мероприятий.</a:t>
            </a:r>
            <a:endParaRPr lang="ru-RU" sz="22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3636A8"/>
              </a:buClr>
              <a:buSzPct val="100000"/>
              <a:buNone/>
            </a:pPr>
            <a:r>
              <a:rPr lang="ru-RU" sz="22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 опасностей, рекомендации по классификации, обнаружению и описанию которых утверждены Приказом Минтруда России от 31 января 2022 г. № 36.</a:t>
            </a:r>
            <a:endParaRPr lang="ru-RU" sz="2200" b="1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endParaRPr lang="ru-RU" sz="22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752"/>
            <a:ext cx="1446660" cy="144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605714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96" y="260648"/>
            <a:ext cx="7581528" cy="1368152"/>
          </a:xfrm>
        </p:spPr>
        <p:txBody>
          <a:bodyPr/>
          <a:lstStyle/>
          <a:p>
            <a:r>
              <a:rPr lang="ru-RU" sz="36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Оповещаемому лицу рекомендовано документально оформить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8" y="1772816"/>
            <a:ext cx="8733656" cy="4680520"/>
          </a:xfrm>
        </p:spPr>
        <p:txBody>
          <a:bodyPr/>
          <a:lstStyle/>
          <a:p>
            <a:pPr marL="360363" marR="333375" lvl="0" indent="-360363" algn="just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3636A8"/>
                </a:solidFill>
                <a:latin typeface="Arial Narrow" panose="020B0606020202030204" pitchFamily="34" charset="0"/>
              </a:rPr>
              <a:t>Ф.И.О. пострадавшего работника, должность, подразделение;</a:t>
            </a:r>
          </a:p>
          <a:p>
            <a:pPr marL="360363" marR="333375" indent="-360363" algn="just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3636A8"/>
                </a:solidFill>
                <a:latin typeface="Arial Narrow" panose="020B0606020202030204" pitchFamily="34" charset="0"/>
              </a:rPr>
              <a:t>место, дату и время получения работником микроповреждения (микротравмы);</a:t>
            </a:r>
            <a:endParaRPr lang="ru-RU" sz="24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marR="333375" lvl="0" indent="-360363" algn="just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3636A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запросить объяснение пострадавшего сотрудника об обстоятельствах получения микротравмы, любым доступным способом, определенным работодателем;</a:t>
            </a:r>
          </a:p>
          <a:p>
            <a:pPr marL="360363" marR="333375" indent="-360363" algn="just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3636A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осмотр места происшествия, </a:t>
            </a:r>
            <a:r>
              <a:rPr lang="ru-RU" sz="24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описав характер микротравмы;</a:t>
            </a:r>
          </a:p>
          <a:p>
            <a:pPr marL="360363" marR="333375" lvl="0" indent="-360363" algn="just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3636A8"/>
                </a:solidFill>
                <a:latin typeface="Arial Narrow" panose="020B0606020202030204" pitchFamily="34" charset="0"/>
              </a:rPr>
              <a:t>собрать краткую информацию об обстоятельствах получения работником микроповреждения, </a:t>
            </a:r>
            <a:r>
              <a:rPr lang="ru-RU" sz="2400" dirty="0">
                <a:solidFill>
                  <a:srgbClr val="3636A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опросить очевидцев происшествия, руководителя сотрудника </a:t>
            </a:r>
          </a:p>
          <a:p>
            <a:pPr marL="0" marR="333375" lvl="0" indent="0" algn="just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24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(</a:t>
            </a:r>
            <a:r>
              <a:rPr lang="ru-RU" sz="2400" u="sng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п. 7,8 Рекомендаций</a:t>
            </a:r>
            <a:r>
              <a:rPr lang="ru-RU" sz="24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).</a:t>
            </a:r>
            <a:endParaRPr lang="ru-RU" sz="24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752"/>
            <a:ext cx="1446660" cy="144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13259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325562"/>
          </a:xfrm>
        </p:spPr>
        <p:txBody>
          <a:bodyPr/>
          <a:lstStyle/>
          <a:p>
            <a:r>
              <a:rPr lang="ru-RU" sz="44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Ведение  учета и принципы расследования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76463"/>
          </a:xfrm>
        </p:spPr>
        <p:txBody>
          <a:bodyPr/>
          <a:lstStyle/>
          <a:p>
            <a:pPr marL="0" marR="333375" indent="269875" algn="just">
              <a:lnSpc>
                <a:spcPts val="2400"/>
              </a:lnSpc>
              <a:spcBef>
                <a:spcPts val="525"/>
              </a:spcBef>
              <a:spcAft>
                <a:spcPts val="525"/>
              </a:spcAft>
              <a:buNone/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Оформлять документы, связанные с регистрацией микротравм и расследованием причин их возникновения (справку, журнал, другие документы), работодатель </a:t>
            </a:r>
            <a:r>
              <a:rPr lang="ru-RU" sz="2700" b="1" i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может в электронном виде. </a:t>
            </a: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При этом используется электронная подпись или любой другой способ в соответствии с законодательством РФ, который позволяет идентифицировать личность работника, составившего справку и ведущего журнал (</a:t>
            </a:r>
            <a:r>
              <a:rPr lang="ru-RU" sz="2700" u="sng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п. 4 Рекомендаций</a:t>
            </a: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</a:rPr>
              <a:t>Рекомендованный срок хранения справки и журнала составляет не менее </a:t>
            </a: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1 года.</a:t>
            </a:r>
          </a:p>
          <a:p>
            <a:pPr marL="0" indent="0">
              <a:buNone/>
            </a:pPr>
            <a:endParaRPr lang="ru-RU" sz="2700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752"/>
            <a:ext cx="1446660" cy="144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85083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548680"/>
            <a:ext cx="6923112" cy="1143000"/>
          </a:xfrm>
        </p:spPr>
        <p:txBody>
          <a:bodyPr/>
          <a:lstStyle/>
          <a:p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делать работнику при получении микротравмы?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927590"/>
            <a:ext cx="8507288" cy="4597753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Обратиться в случае необходимости  за получением медицинской помощи.</a:t>
            </a: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Сообщить ответственному о микротравме. Работник обязан немедленно извещать своего руководителя о любой известной ему ситуации, угрожающей жизни и здоровью людей (ст. 215 ТК РФ).</a:t>
            </a: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Предоставить объяснения ответственному лицу  об обстоятельствах получения микротравмы.</a:t>
            </a: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Работник в праве принять участие в рассмотрении обстоятельств и причин получения микротравмы.</a:t>
            </a: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752"/>
            <a:ext cx="1446660" cy="144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980972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858218"/>
          </a:xfrm>
        </p:spPr>
        <p:txBody>
          <a:bodyPr/>
          <a:lstStyle/>
          <a:p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Учет микротравм поможет повысить эффективность труда</a:t>
            </a:r>
            <a:b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kern="1200" dirty="0">
              <a:solidFill>
                <a:srgbClr val="3636A8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3024336"/>
          </a:xfrm>
        </p:spPr>
        <p:txBody>
          <a:bodyPr/>
          <a:lstStyle/>
          <a:p>
            <a:pPr marL="0" marR="333375" indent="0">
              <a:lnSpc>
                <a:spcPts val="2400"/>
              </a:lnSpc>
              <a:spcBef>
                <a:spcPts val="525"/>
              </a:spcBef>
              <a:spcAft>
                <a:spcPts val="525"/>
              </a:spcAft>
              <a:buClr>
                <a:srgbClr val="3636A8"/>
              </a:buClr>
              <a:buSzPct val="101000"/>
              <a:buNone/>
              <a:tabLst>
                <a:tab pos="360363" algn="l"/>
              </a:tabLst>
            </a:pP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450850" marR="333375" lvl="0" indent="-450850">
              <a:lnSpc>
                <a:spcPts val="2400"/>
              </a:lnSpc>
              <a:spcAft>
                <a:spcPts val="800"/>
              </a:spcAft>
              <a:buClr>
                <a:srgbClr val="3636A8"/>
              </a:buClr>
              <a:buSzPct val="101000"/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 системных мероприятий по управлению профессиональными рисками, связанных с выявлением опасностей, оценкой и снижением уровней таких рисков;</a:t>
            </a:r>
          </a:p>
          <a:p>
            <a:pPr marL="450850" marR="333375" lvl="0" indent="-450850">
              <a:lnSpc>
                <a:spcPts val="2400"/>
              </a:lnSpc>
              <a:spcAft>
                <a:spcPts val="800"/>
              </a:spcAft>
              <a:buClr>
                <a:srgbClr val="3636A8"/>
              </a:buClr>
              <a:buSzPct val="101000"/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улучшения условий и охраны труда.</a:t>
            </a:r>
          </a:p>
          <a:p>
            <a:pPr marL="0" indent="0">
              <a:buNone/>
            </a:pP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752"/>
            <a:ext cx="1446660" cy="144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51722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2218258"/>
          </a:xfrm>
        </p:spPr>
        <p:txBody>
          <a:bodyPr/>
          <a:lstStyle/>
          <a:p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Специалист по охране труда (иное уполномоченное лицо) также заполняет:</a:t>
            </a:r>
            <a:b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kern="1200" dirty="0">
              <a:solidFill>
                <a:srgbClr val="3636A8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4149080"/>
          </a:xfrm>
        </p:spPr>
        <p:txBody>
          <a:bodyPr/>
          <a:lstStyle/>
          <a:p>
            <a:pPr marR="333375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700" b="1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Справку</a:t>
            </a: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 рассмотрении обстоятельств и причин, приведших к возникновению микротравм работника, рекомендуемый образец приведен в приложении № 1 к Рекомендациям;</a:t>
            </a: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33375" lvl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журнале учета микроповреждений (микротравм) работников. рекомендуемый образец журнала, к приведен в </a:t>
            </a:r>
            <a:r>
              <a:rPr lang="ru-RU" sz="2700" u="sng" dirty="0">
                <a:solidFill>
                  <a:srgbClr val="3636A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приложении № 2</a:t>
            </a: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к Рекомендациям;</a:t>
            </a:r>
          </a:p>
          <a:p>
            <a:pPr marR="333375" lvl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 </a:t>
            </a:r>
            <a:r>
              <a:rPr lang="ru-RU" sz="2700" b="1" i="1" dirty="0">
                <a:solidFill>
                  <a:srgbClr val="3636A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другой документ, определенный работодателем</a:t>
            </a: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это может быть книга учета микроповреждений (микротравм) работников.</a:t>
            </a:r>
          </a:p>
          <a:p>
            <a:pPr marL="0" indent="0">
              <a:buNone/>
            </a:pP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752"/>
            <a:ext cx="1446660" cy="144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430286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325562"/>
          </a:xfrm>
        </p:spPr>
        <p:txBody>
          <a:bodyPr/>
          <a:lstStyle/>
          <a:p>
            <a:r>
              <a:rPr lang="ru-RU" sz="44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Образец справки</a:t>
            </a:r>
            <a:br>
              <a:rPr lang="ru-RU" sz="44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4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Приложение №1</a:t>
            </a:r>
            <a:br>
              <a:rPr lang="ru-RU" sz="44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4DD85724-4099-4BB2-A112-D9D1C802DA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22" t="24502" r="50118" b="8981"/>
          <a:stretch/>
        </p:blipFill>
        <p:spPr bwMode="auto">
          <a:xfrm>
            <a:off x="457200" y="1600200"/>
            <a:ext cx="8229600" cy="50309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752"/>
            <a:ext cx="1446660" cy="144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92300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/>
          <a:lstStyle/>
          <a:p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Образец журнала Приложение №2</a:t>
            </a:r>
            <a:b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kern="1200" dirty="0">
              <a:solidFill>
                <a:srgbClr val="3636A8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47F4BC11-44E6-40FD-B3FA-FE6FFBDA92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87" t="57760" r="45558" b="9030"/>
          <a:stretch/>
        </p:blipFill>
        <p:spPr bwMode="auto">
          <a:xfrm>
            <a:off x="475270" y="1600201"/>
            <a:ext cx="8211530" cy="39170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752"/>
            <a:ext cx="1446660" cy="144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74813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5DDA64-5A41-4F18-9574-3EBD553B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332656"/>
            <a:ext cx="7139136" cy="1296144"/>
          </a:xfrm>
        </p:spPr>
        <p:txBody>
          <a:bodyPr/>
          <a:lstStyle/>
          <a:p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Примерный образец журнала учета микротравм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03018A37-8A27-46B1-A09C-28ACCB690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384391"/>
              </p:ext>
            </p:extLst>
          </p:nvPr>
        </p:nvGraphicFramePr>
        <p:xfrm>
          <a:off x="143507" y="2060848"/>
          <a:ext cx="8856985" cy="39319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xmlns="" val="43688646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9461956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125751198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4952286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409286742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372413381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780930605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xmlns="" val="4030208627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ФИО должность подразделение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Место и время получения травмы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Обстоятельства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Причина травмы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Время обращения к специалисту диагноз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Принятые меры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Подпись пострадавшего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476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Мария Ивановна Птичкина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Педагог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14.03.2022г. 11ч 28 мин.</a:t>
                      </a:r>
                    </a:p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Кабинет </a:t>
                      </a:r>
                      <a:r>
                        <a:rPr lang="ru-RU" sz="14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(помещение) </a:t>
                      </a: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№5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Педагог готовясь к уроку пытался достать с верхней полки наглядный материал встал на стул, ножка подломилась.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Педагог использовал для подъемна высоту не предназначенный для этого предмет, а именно стул.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14.03.2022г. </a:t>
                      </a:r>
                    </a:p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12ч 00 мин.</a:t>
                      </a:r>
                    </a:p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В оказании экстренной медицинской помощи не нуждается.</a:t>
                      </a:r>
                    </a:p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Ссадина  кожного покрова ушиб голени.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Руководитель осмотрел помещение.</a:t>
                      </a:r>
                    </a:p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Теперь весь инвентарь хранится на доступной высоте. Сотрудникам не нужно пользоваться приспособлениями.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683440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752"/>
            <a:ext cx="1446660" cy="144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46736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Примерный Алгоритм действий при микротравме</a:t>
            </a:r>
            <a:r>
              <a:rPr lang="ru-RU" dirty="0">
                <a:latin typeface="Arial Narrow" panose="020B0606020202030204" pitchFamily="34" charset="0"/>
              </a:rPr>
              <a:t/>
            </a:r>
            <a:br>
              <a:rPr lang="ru-RU" dirty="0">
                <a:latin typeface="Arial Narrow" panose="020B0606020202030204" pitchFamily="34" charset="0"/>
              </a:rPr>
            </a:b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2419E263-7CAF-43AB-A8B4-18CBB5C70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638161"/>
              </p:ext>
            </p:extLst>
          </p:nvPr>
        </p:nvGraphicFramePr>
        <p:xfrm>
          <a:off x="179512" y="1852808"/>
          <a:ext cx="8856984" cy="4394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642209">
                  <a:extLst>
                    <a:ext uri="{9D8B030D-6E8A-4147-A177-3AD203B41FA5}">
                      <a16:colId xmlns:a16="http://schemas.microsoft.com/office/drawing/2014/main" xmlns="" val="2831347262"/>
                    </a:ext>
                  </a:extLst>
                </a:gridCol>
                <a:gridCol w="6214775">
                  <a:extLst>
                    <a:ext uri="{9D8B030D-6E8A-4147-A177-3AD203B41FA5}">
                      <a16:colId xmlns:a16="http://schemas.microsoft.com/office/drawing/2014/main" xmlns="" val="4279918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Работник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     Сообщает о микротравме.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663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Непосредственный руководитель (ответственное лицо)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Организует оказание первой помощи.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Отправляет пострадавшего в медпункт.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Сообщает вышестоящему руководству.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6628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Медработник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Оказывает помощь.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Сообщает о диагнозе.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4944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Специалист </a:t>
                      </a:r>
                    </a:p>
                    <a:p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по охране труда (ответственное лицо)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Заполняет журнал учета микротравм.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Сообщает о случившемся руководителю организации.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075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Руководитель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    Назначает комиссию по расследованию.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050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Комиссия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Проводит расследование.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Анализирует причины.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b="1" dirty="0">
                          <a:solidFill>
                            <a:srgbClr val="3636A8"/>
                          </a:solidFill>
                        </a:rPr>
                        <a:t>Делает выводы по расследованию микротравм.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9676264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3659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912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5EAEE794-5372-40E4-9DD9-45ABA904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136" y="332656"/>
            <a:ext cx="7776864" cy="2160240"/>
          </a:xfrm>
        </p:spPr>
        <p:txBody>
          <a:bodyPr anchor="ctr"/>
          <a:lstStyle/>
          <a:p>
            <a:r>
              <a:rPr lang="ru-RU" sz="36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Трудовой кодекс российской федерации Х раздел</a:t>
            </a:r>
            <a:br>
              <a:rPr lang="ru-RU" sz="36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36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3636A8"/>
                </a:solidFill>
                <a:latin typeface="Arial Narrow" panose="020B0606020202030204" pitchFamily="34" charset="0"/>
              </a:rPr>
              <a:t>Глава 36.1 </a:t>
            </a:r>
            <a:r>
              <a:rPr lang="ru-RU" sz="36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статья 226</a:t>
            </a:r>
            <a:br>
              <a:rPr lang="ru-RU" sz="36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3636A8"/>
                </a:solidFill>
                <a:latin typeface="Arial Narrow" panose="020B0606020202030204" pitchFamily="34" charset="0"/>
              </a:rPr>
              <a:t>Микроповреждения(микротравмы)</a:t>
            </a:r>
            <a:endParaRPr lang="en-US" sz="3600" b="1" kern="1200" dirty="0">
              <a:solidFill>
                <a:srgbClr val="3636A8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43B7E26-4E88-40C8-961F-7680FBEB64AC}"/>
              </a:ext>
            </a:extLst>
          </p:cNvPr>
          <p:cNvSpPr/>
          <p:nvPr/>
        </p:nvSpPr>
        <p:spPr>
          <a:xfrm>
            <a:off x="169849" y="2780928"/>
            <a:ext cx="8804302" cy="345291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/>
            <a:endParaRPr lang="ru-RU" sz="2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40000"/>
              </a:lnSpc>
            </a:pPr>
            <a:r>
              <a:rPr lang="ru-RU" sz="32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РАССЛЕДОВАНИЕ, ОФОРМЛЕНИЕ </a:t>
            </a:r>
            <a:r>
              <a:rPr lang="ru-RU" sz="3200" b="1" i="1" u="sng" strike="noStrike" baseline="0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(РАССМОТРЕНИЕ)</a:t>
            </a:r>
            <a:r>
              <a:rPr lang="ru-RU" sz="3200" b="1" i="0" u="none" strike="noStrike" baseline="0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ru-RU" sz="32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УЧЕТ</a:t>
            </a:r>
          </a:p>
          <a:p>
            <a:pPr algn="ctr">
              <a:lnSpc>
                <a:spcPct val="140000"/>
              </a:lnSpc>
            </a:pPr>
            <a:r>
              <a:rPr lang="ru-RU" sz="32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МИКРОПОВРЕЖДЕНИЙ </a:t>
            </a:r>
            <a:r>
              <a:rPr lang="ru-RU" sz="3200" b="1" i="1" u="sng" strike="noStrike" baseline="0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(МИКРОТРАВМ)</a:t>
            </a:r>
            <a:r>
              <a:rPr lang="ru-RU" sz="32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, </a:t>
            </a:r>
          </a:p>
          <a:p>
            <a:pPr algn="ctr">
              <a:lnSpc>
                <a:spcPct val="140000"/>
              </a:lnSpc>
            </a:pPr>
            <a:r>
              <a:rPr lang="ru-RU" sz="32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НЕСЧАСТНЫХ СЛУЧАЕВ</a:t>
            </a:r>
          </a:p>
          <a:p>
            <a:pPr algn="ctr">
              <a:lnSpc>
                <a:spcPct val="140000"/>
              </a:lnSpc>
            </a:pPr>
            <a:r>
              <a:rPr lang="ru-RU" sz="32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(введено Федеральным </a:t>
            </a:r>
            <a:r>
              <a:rPr lang="ru-RU" sz="32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законом от 02.07.2021 N 311-ФЗ)</a:t>
            </a:r>
          </a:p>
          <a:p>
            <a:pPr algn="just"/>
            <a:endParaRPr lang="ru-RU" sz="32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4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Вступили в силу с 1 марта 2022 года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1339056" cy="13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61741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548680"/>
            <a:ext cx="7139136" cy="1498178"/>
          </a:xfrm>
        </p:spPr>
        <p:txBody>
          <a:bodyPr/>
          <a:lstStyle/>
          <a:p>
            <a:r>
              <a:rPr lang="ru-RU" sz="36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Ответственность юридического лица за неисполнение обязанностей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492896"/>
            <a:ext cx="8229600" cy="3528392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48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50 до 80 тыс. руб. за первое нарушение (но могут ограничиться и предупреждением);</a:t>
            </a: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100 до 200 тыс. руб. за повторное нарушение, или возможно приостановление деятельности на срок до 90 суток.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Возможное привлечение к ответственности по ст. 5.27.1 КоАП РФ.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752"/>
            <a:ext cx="1411064" cy="141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89590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764704"/>
            <a:ext cx="6923112" cy="1143000"/>
          </a:xfrm>
        </p:spPr>
        <p:txBody>
          <a:bodyPr/>
          <a:lstStyle/>
          <a:p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такое микротравма?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507288" cy="319695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700" b="1" i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Микротравмами</a:t>
            </a: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700" b="1" i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микроповреждениями </a:t>
            </a: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понимаются ссадины, кровоподтеки, ушибы мягких тканей, поверхностные раны и другие повреждения, </a:t>
            </a:r>
            <a:r>
              <a:rPr lang="ru-RU" sz="2700" b="1" i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повлекшие расстройства здоровья или наступление временной нетрудоспособности </a:t>
            </a: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(ст. 226 ТК РФ).</a:t>
            </a: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6672"/>
            <a:ext cx="1339056" cy="13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80080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764704"/>
            <a:ext cx="6516216" cy="1143000"/>
          </a:xfrm>
        </p:spPr>
        <p:txBody>
          <a:bodyPr/>
          <a:lstStyle/>
          <a:p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Травма / микротравма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8B44902F-DC00-4D32-BDEE-DE82F5CB1B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819212"/>
              </p:ext>
            </p:extLst>
          </p:nvPr>
        </p:nvGraphicFramePr>
        <p:xfrm>
          <a:off x="179512" y="1772817"/>
          <a:ext cx="8784976" cy="484056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xmlns="" val="1478311197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4016316539"/>
                    </a:ext>
                  </a:extLst>
                </a:gridCol>
              </a:tblGrid>
              <a:tr h="36102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3636A8"/>
                          </a:solidFill>
                          <a:effectLst/>
                        </a:rPr>
                        <a:t>Травма</a:t>
                      </a:r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3636A8"/>
                          </a:solidFill>
                          <a:effectLst/>
                        </a:rPr>
                        <a:t>Микротравма</a:t>
                      </a:r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5584384"/>
                  </a:ext>
                </a:extLst>
              </a:tr>
              <a:tr h="2730583">
                <a:tc>
                  <a:txBody>
                    <a:bodyPr/>
                    <a:lstStyle/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</a:rPr>
                        <a:t>телесные повреждения;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</a:rPr>
                        <a:t>тепловой удар;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</a:rPr>
                        <a:t>ожог или обморожение;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</a:rPr>
                        <a:t>поражение электрическим током, излучением;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</a:rPr>
                        <a:t>укусы и другие повреждения, нанесенные животными и насекомыми;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</a:rPr>
                        <a:t>повреждения из-за взрывов, аварий, разрушения зданий, стихийных бедствий и пр.</a:t>
                      </a:r>
                      <a:endParaRPr lang="ru-RU" sz="16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</a:rPr>
                        <a:t>поверхностное нарушение целостности кожи или слизистых</a:t>
                      </a:r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6015938"/>
                  </a:ext>
                </a:extLst>
              </a:tr>
              <a:tr h="11609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45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endParaRPr lang="ru-RU" sz="1600" dirty="0">
                        <a:solidFill>
                          <a:srgbClr val="3636A8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45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</a:rPr>
                        <a:t>Больничный лист необходим хотя бы</a:t>
                      </a:r>
                      <a:br>
                        <a:rPr lang="ru-RU" sz="1600" dirty="0">
                          <a:solidFill>
                            <a:srgbClr val="3636A8"/>
                          </a:solidFill>
                          <a:effectLst/>
                        </a:rPr>
                      </a:b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</a:rPr>
                        <a:t>на 1 день</a:t>
                      </a:r>
                      <a:endParaRPr lang="ru-RU" sz="16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ru-RU" sz="1600" b="1" dirty="0">
                          <a:solidFill>
                            <a:srgbClr val="3636A8"/>
                          </a:solidFill>
                          <a:effectLst/>
                        </a:rPr>
                        <a:t>Больничный лист не оформляется в связи с отсутствием </a:t>
                      </a:r>
                      <a:r>
                        <a:rPr lang="ru-RU" sz="1600" b="1" dirty="0">
                          <a:solidFill>
                            <a:srgbClr val="3636A8"/>
                          </a:solidFill>
                        </a:rPr>
                        <a:t>расстройства здоровья или наступление временной нетрудоспособности </a:t>
                      </a:r>
                      <a:r>
                        <a:rPr lang="ru-RU" sz="1600" b="1" dirty="0">
                          <a:solidFill>
                            <a:srgbClr val="3636A8"/>
                          </a:solidFill>
                          <a:effectLst/>
                        </a:rPr>
                        <a:t>. </a:t>
                      </a:r>
                      <a:r>
                        <a:rPr lang="ru-RU" sz="1600" dirty="0">
                          <a:solidFill>
                            <a:srgbClr val="3636A8"/>
                          </a:solidFill>
                          <a:effectLst/>
                        </a:rPr>
                        <a:t>При необходимости работодатель может в этот день перевести работника на другое рабочее место</a:t>
                      </a:r>
                      <a:endParaRPr lang="ru-RU" sz="16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1740418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83" y="398166"/>
            <a:ext cx="1374651" cy="137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63795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137" y="587821"/>
            <a:ext cx="6923112" cy="1498178"/>
          </a:xfrm>
        </p:spPr>
        <p:txBody>
          <a:bodyPr/>
          <a:lstStyle/>
          <a:p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Микротравма может быть получена:</a:t>
            </a:r>
            <a:b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kern="1200" dirty="0">
              <a:solidFill>
                <a:srgbClr val="3636A8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962" y="2204864"/>
            <a:ext cx="8142076" cy="4065315"/>
          </a:xfrm>
        </p:spPr>
        <p:txBody>
          <a:bodyPr/>
          <a:lstStyle/>
          <a:p>
            <a:pPr marL="514350" lvl="0" indent="-514350">
              <a:lnSpc>
                <a:spcPct val="107000"/>
              </a:lnSpc>
              <a:spcAft>
                <a:spcPts val="480"/>
              </a:spcAft>
              <a:buClr>
                <a:srgbClr val="3636A8"/>
              </a:buClr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исполнении трудовых обязанностей;</a:t>
            </a: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07000"/>
              </a:lnSpc>
              <a:spcAft>
                <a:spcPts val="480"/>
              </a:spcAft>
              <a:buClr>
                <a:srgbClr val="3636A8"/>
              </a:buClr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выполнении работы по поручению работодателя;</a:t>
            </a: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Clr>
                <a:srgbClr val="3636A8"/>
              </a:buClr>
              <a:buSzPct val="100000"/>
              <a:buFont typeface="+mj-lt"/>
              <a:buAutoNum type="arabicPeriod"/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осуществлении действий, обусловленных трудовыми отношениями с работодателем или совершаемых в его интересах.</a:t>
            </a: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1" y="468956"/>
            <a:ext cx="1339056" cy="13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330268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786210"/>
          </a:xfrm>
        </p:spPr>
        <p:txBody>
          <a:bodyPr/>
          <a:lstStyle/>
          <a:p>
            <a:r>
              <a:rPr lang="ru-RU" sz="36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Работодателю рекомендуется проводить расследование микроповреждений полученных:</a:t>
            </a:r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4000" b="1" kern="1200" dirty="0">
              <a:solidFill>
                <a:srgbClr val="3636A8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60848"/>
            <a:ext cx="8712968" cy="4608512"/>
          </a:xfrm>
        </p:spPr>
        <p:txBody>
          <a:bodyPr/>
          <a:lstStyle/>
          <a:p>
            <a:pPr marL="457200" lvl="0" indent="-457200">
              <a:lnSpc>
                <a:spcPct val="107000"/>
              </a:lnSpc>
              <a:spcAft>
                <a:spcPts val="480"/>
              </a:spcAft>
              <a:buClr>
                <a:srgbClr val="3636A8"/>
              </a:buClr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Штатными работниками организации;</a:t>
            </a: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Clr>
                <a:srgbClr val="3636A8"/>
              </a:buClr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 участвующими в производственной деятельности;</a:t>
            </a:r>
          </a:p>
          <a:p>
            <a:pPr marL="457200" indent="-457200" algn="just">
              <a:buClr>
                <a:srgbClr val="3636A8"/>
              </a:buClr>
              <a:buSzPct val="100000"/>
              <a:buFont typeface="+mj-lt"/>
              <a:buAutoNum type="arabicPeriod"/>
            </a:pPr>
            <a:r>
              <a:rPr lang="ru-RU" sz="27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Лицам, получающим образование в соответствии с ученическим договором;</a:t>
            </a:r>
          </a:p>
          <a:p>
            <a:pPr marL="457200" indent="-457200" algn="just">
              <a:buClr>
                <a:srgbClr val="3636A8"/>
              </a:buClr>
              <a:buSzPct val="100000"/>
              <a:buFont typeface="+mj-lt"/>
              <a:buAutoNum type="arabicPeriod"/>
            </a:pPr>
            <a:r>
              <a:rPr lang="ru-RU" sz="27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обучающимся, проходящим производственную практику;</a:t>
            </a:r>
          </a:p>
          <a:p>
            <a:pPr marL="457200" indent="-457200" algn="just">
              <a:buClr>
                <a:srgbClr val="3636A8"/>
              </a:buClr>
              <a:buSzPct val="100000"/>
              <a:buFont typeface="+mj-lt"/>
              <a:buAutoNum type="arabicPeriod"/>
            </a:pPr>
            <a:r>
              <a:rPr lang="ru-RU" sz="27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Лицам, привлекаемым к выполнению общественно полезных работ.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таких лиц указан в ст. 226 ТК РФ со ссылкой на ч. 2 ст. 227.</a:t>
            </a:r>
          </a:p>
          <a:p>
            <a:pPr marL="0" indent="0">
              <a:buNone/>
            </a:pP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259093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C44637-6C53-4B67-A250-3A7D660D4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930226"/>
          </a:xfrm>
        </p:spPr>
        <p:txBody>
          <a:bodyPr/>
          <a:lstStyle/>
          <a:p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Рекомендации по проведению подготовительных работ по учету микротравм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544284-D2C8-442E-8293-324E4190A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204864"/>
            <a:ext cx="8928992" cy="4378498"/>
          </a:xfrm>
        </p:spPr>
        <p:txBody>
          <a:bodyPr/>
          <a:lstStyle/>
          <a:p>
            <a:pPr lvl="0">
              <a:lnSpc>
                <a:spcPct val="12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утвердить локальным нормативным актом порядок учета;</a:t>
            </a:r>
            <a:endParaRPr lang="ru-RU" sz="2000" b="1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организовать ознакомление с порядком учета микротравм работников;</a:t>
            </a:r>
            <a:endParaRPr lang="ru-RU" sz="2000" b="1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организовать информирование работников о действиях при получении микротравмы;</a:t>
            </a:r>
            <a:endParaRPr lang="ru-RU" sz="2000" b="1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организовать рассмотрение обстоятельств, выявление причин, приводящих к микротравмам;</a:t>
            </a: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организовать фиксацию результатов рассмотрения по </a:t>
            </a:r>
            <a:r>
              <a:rPr lang="ru-RU" sz="2000" b="1" dirty="0">
                <a:solidFill>
                  <a:srgbClr val="009999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рекомендуемой 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форме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;</a:t>
            </a:r>
            <a:endParaRPr lang="ru-RU" sz="2000" b="1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обеспечить доступность в организации  </a:t>
            </a:r>
            <a:r>
              <a:rPr lang="ru-RU" sz="2000" b="1" dirty="0">
                <a:solidFill>
                  <a:srgbClr val="009999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бланка 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Справки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;</a:t>
            </a:r>
            <a:endParaRPr lang="ru-RU" sz="2000" b="1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организовать регистрацию происшедших микроповреждений в 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Журнале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учета;</a:t>
            </a:r>
            <a:endParaRPr lang="ru-RU" sz="2000" b="1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установить место и сроки хранения 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Справки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Журнала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endParaRPr lang="ru-RU" sz="2400" dirty="0">
              <a:solidFill>
                <a:srgbClr val="3636A8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339056" cy="13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838524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274638"/>
            <a:ext cx="7488832" cy="1143000"/>
          </a:xfrm>
        </p:spPr>
        <p:txBody>
          <a:bodyPr/>
          <a:lstStyle/>
          <a:p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Рекомендации по ведению  учета и принципы расследования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2060848"/>
            <a:ext cx="8568952" cy="4536504"/>
          </a:xfrm>
        </p:spPr>
        <p:txBody>
          <a:bodyPr/>
          <a:lstStyle/>
          <a:p>
            <a:pPr marL="269875" lvl="0" indent="-2698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0975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Пострадавший любым способом, указанным в локальном нормативном акте, сообщает ответственному о получении микротравмы.</a:t>
            </a: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lvl="0" indent="-2698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0975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необходимости пострадавший обращается в медицинскую организацию.</a:t>
            </a:r>
            <a:endParaRPr lang="ru-RU" sz="27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lvl="0" indent="-2698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0975" algn="l"/>
              </a:tabLst>
            </a:pPr>
            <a:r>
              <a:rPr lang="ru-RU" sz="27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Ответственный по охране труда </a:t>
            </a:r>
            <a:r>
              <a:rPr lang="ru-RU" sz="27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должен убедиться, что пострадавшему оказана необходимая первая доврачебная помощь или медицинская помощь.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975" algn="l"/>
              </a:tabLst>
            </a:pPr>
            <a:endParaRPr lang="ru-RU" sz="2700" b="1" dirty="0">
              <a:solidFill>
                <a:srgbClr val="3636A8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975" algn="l"/>
              </a:tabLst>
            </a:pPr>
            <a:r>
              <a:rPr lang="ru-RU" sz="2700" b="1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	ПРИКАЗ от 15 сентября 2021 г. N 632н</a:t>
            </a:r>
          </a:p>
          <a:p>
            <a:pPr marL="0" indent="0" algn="just">
              <a:buNone/>
            </a:pPr>
            <a:endParaRPr lang="ru-RU" sz="24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97909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274638"/>
            <a:ext cx="7488832" cy="1143000"/>
          </a:xfrm>
        </p:spPr>
        <p:txBody>
          <a:bodyPr/>
          <a:lstStyle/>
          <a:p>
            <a:r>
              <a:rPr lang="ru-RU" sz="4000" b="1" kern="1200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Рекомендации по ведению  учета и принципы расследования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72816"/>
            <a:ext cx="8727627" cy="4464496"/>
          </a:xfrm>
        </p:spPr>
        <p:txBody>
          <a:bodyPr/>
          <a:lstStyle/>
          <a:p>
            <a:pPr marL="457200" lvl="0" indent="-457200">
              <a:lnSpc>
                <a:spcPct val="107000"/>
              </a:lnSpc>
              <a:spcAft>
                <a:spcPts val="450"/>
              </a:spcAft>
              <a:buFont typeface="+mj-lt"/>
              <a:buAutoNum type="arabicPeriod" startAt="4"/>
              <a:tabLst>
                <a:tab pos="180975" algn="l"/>
              </a:tabLst>
            </a:pPr>
            <a:r>
              <a:rPr lang="ru-RU" sz="22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работник трудоспособен и не нуждается в больничном, то работодатель должен в течение трех календарных дней изучить обстоятельства и причины микротравмы.</a:t>
            </a:r>
            <a:endParaRPr lang="ru-RU" sz="22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450"/>
              </a:spcAft>
              <a:buFont typeface="+mj-lt"/>
              <a:buAutoNum type="arabicPeriod" startAt="4"/>
              <a:tabLst>
                <a:tab pos="180975" algn="l"/>
              </a:tabLst>
            </a:pPr>
            <a:r>
              <a:rPr lang="ru-RU" sz="22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Пострадавшему целесообразно написать объяснительную записку, а лицу, на которое возложены обязанности, осмотреть место происшествия.</a:t>
            </a:r>
            <a:endParaRPr lang="ru-RU" sz="22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450"/>
              </a:spcAft>
              <a:buFont typeface="+mj-lt"/>
              <a:buAutoNum type="arabicPeriod" startAt="4"/>
              <a:tabLst>
                <a:tab pos="180975" algn="l"/>
              </a:tabLst>
            </a:pPr>
            <a:r>
              <a:rPr lang="ru-RU" sz="22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Пострадавший сотрудник имеет </a:t>
            </a:r>
            <a:r>
              <a:rPr lang="ru-RU" sz="2200" b="1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лично или через законных представителей </a:t>
            </a:r>
            <a:r>
              <a:rPr lang="ru-RU" sz="22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участвовать в расследовании.</a:t>
            </a:r>
            <a:endParaRPr lang="ru-RU" sz="22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450"/>
              </a:spcAft>
              <a:buFont typeface="+mj-lt"/>
              <a:buAutoNum type="arabicPeriod" startAt="4"/>
              <a:tabLst>
                <a:tab pos="180975" algn="l"/>
              </a:tabLst>
            </a:pPr>
            <a:r>
              <a:rPr lang="ru-RU" sz="22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Специалист по охране труда вместе с руководителем подразделения, в котором произошла микротравма, составляет справку и заполняет журнал с указанием причины случившегося и способов устранения. 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ПРИКАЗ от 15 сентября 2021 г. N 632н</a:t>
            </a:r>
            <a:endParaRPr lang="ru-RU" sz="2200" dirty="0">
              <a:solidFill>
                <a:srgbClr val="3636A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752"/>
            <a:ext cx="1446660" cy="144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673580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13081</TotalTime>
  <Words>935</Words>
  <Application>Microsoft Office PowerPoint</Application>
  <PresentationFormat>Экран (4:3)</PresentationFormat>
  <Paragraphs>136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Arial Narrow</vt:lpstr>
      <vt:lpstr>Calibri</vt:lpstr>
      <vt:lpstr>Symbol</vt:lpstr>
      <vt:lpstr>Times New Roman</vt:lpstr>
      <vt:lpstr>Wingdings</vt:lpstr>
      <vt:lpstr>Специальное оформление</vt:lpstr>
      <vt:lpstr>1_Специальное оформление</vt:lpstr>
      <vt:lpstr>Муниципальное бюджетное вечернее (сменное) общеобразовательное учреждение вечерняя (сменная) общеобразовательная школа № 185 </vt:lpstr>
      <vt:lpstr>Трудовой кодекс российской федерации Х раздел  Глава 36.1 статья 226 Микроповреждения(микротравмы)</vt:lpstr>
      <vt:lpstr>Что такое микротравма?</vt:lpstr>
      <vt:lpstr>Травма / микротравма</vt:lpstr>
      <vt:lpstr>Микротравма может быть получена: </vt:lpstr>
      <vt:lpstr>Работодателю рекомендуется проводить расследование микроповреждений полученных: </vt:lpstr>
      <vt:lpstr>Рекомендации по проведению подготовительных работ по учету микротравм</vt:lpstr>
      <vt:lpstr>Рекомендации по ведению  учета и принципы расследования </vt:lpstr>
      <vt:lpstr>Рекомендации по ведению  учета и принципы расследования </vt:lpstr>
      <vt:lpstr>При учёте микротравм необходимо учитывать:  </vt:lpstr>
      <vt:lpstr>Оповещаемому лицу рекомендовано документально оформить </vt:lpstr>
      <vt:lpstr>Ведение  учета и принципы расследования </vt:lpstr>
      <vt:lpstr>Что делать работнику при получении микротравмы?</vt:lpstr>
      <vt:lpstr>Учет микротравм поможет повысить эффективность труда </vt:lpstr>
      <vt:lpstr>Специалист по охране труда (иное уполномоченное лицо) также заполняет: </vt:lpstr>
      <vt:lpstr>Образец справки  Приложение №1 </vt:lpstr>
      <vt:lpstr>Образец журнала Приложение №2 </vt:lpstr>
      <vt:lpstr>Примерный образец журнала учета микротравм</vt:lpstr>
      <vt:lpstr>Примерный Алгоритм действий при микротравме </vt:lpstr>
      <vt:lpstr>Ответственность юридического лица за неисполнение обязанностей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Учетная запись Майкрософт</cp:lastModifiedBy>
  <cp:revision>977</cp:revision>
  <dcterms:created xsi:type="dcterms:W3CDTF">2012-07-09T18:19:04Z</dcterms:created>
  <dcterms:modified xsi:type="dcterms:W3CDTF">2022-03-24T05:17:35Z</dcterms:modified>
</cp:coreProperties>
</file>