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81" r:id="rId10"/>
    <p:sldId id="282" r:id="rId11"/>
    <p:sldId id="284" r:id="rId12"/>
    <p:sldId id="283" r:id="rId13"/>
    <p:sldId id="289" r:id="rId14"/>
    <p:sldId id="286" r:id="rId15"/>
    <p:sldId id="292" r:id="rId16"/>
    <p:sldId id="290" r:id="rId17"/>
    <p:sldId id="293" r:id="rId18"/>
    <p:sldId id="278" r:id="rId19"/>
    <p:sldId id="287" r:id="rId20"/>
    <p:sldId id="288" r:id="rId21"/>
    <p:sldId id="291" r:id="rId22"/>
    <p:sldId id="279" r:id="rId2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9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3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4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7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7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3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9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F1B6-B091-4948-9D76-E77B7AE37AD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2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uralcepp@psi.mchs.gov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docs.google.com/forms/d/e/1FAIpQLScBeZ_MADpoK1V7EguGixn2X12dMqsWNRoUdgFN69gQrwFHaQ/viewfor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430141" cy="34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6409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для родителей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96752"/>
            <a:ext cx="8640960" cy="1872208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540385" algn="just"/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постараться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оградить детей от информации, передаваемой в СМИ, так как дети очень чувствительны и могут остро реагировать на все, что напоминает им о психотравмирующем событии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shutterstock_7782928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284984"/>
            <a:ext cx="4675736" cy="32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196752"/>
            <a:ext cx="8676456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540385" algn="just"/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сам начинает разговор о произошедших событиях, задавать конкретные вопросы - давать честные ответы, но на доступном для его понимания языке, разрешать ребенку говорить о переживаниях, связанных с произошедшими событиями тогда, когда этого ему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захочется;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 выражать свои собственные переживания;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48680"/>
            <a:ext cx="867645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для родителей </a:t>
            </a:r>
          </a:p>
        </p:txBody>
      </p:sp>
      <p:pic>
        <p:nvPicPr>
          <p:cNvPr id="12" name="Рисунок 11" descr="img-20151025170758-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861048"/>
            <a:ext cx="4464496" cy="28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80728"/>
            <a:ext cx="8496944" cy="2800767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поощрять выражение ребенком собственных чувств через игру или рисунки: такой способ является более подходящим для детей рассказать о том, что они пережили;</a:t>
            </a:r>
            <a:endParaRPr lang="ru-R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следить за изменениями в поведении ребёнка: если что-то насторожило, то немедленно обратиться к специалисту (психологу, психотерапевту). Например, нарушения сна, аппетита, чрезмерная замкнутость, заторможенность, немотивированная агрессия 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т.п.</a:t>
            </a:r>
            <a:endParaRPr lang="ru-R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для родителей </a:t>
            </a:r>
          </a:p>
        </p:txBody>
      </p:sp>
      <p:pic>
        <p:nvPicPr>
          <p:cNvPr id="9" name="Рисунок 8" descr="fd14b712b639c5b51cfe9f48e3f25a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861048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92594"/>
            <a:ext cx="8496944" cy="473975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№1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детском саду во время прогулки на детской площадке произошла чрезвычайная ситуация – ребенок упал с детской горки и сильно ударился головой, он громко плакал, было много крови на его одежде и асфальте, все это произошло на глазах у других детей. После этого события воспитатель заметил изменения в эмоциональном фоне некоторых детей, они стали отказываться от привычных активных игр на улице, в основном проводили время в песочнице с детьми младшей группы.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Кто нуждается в психологической помощи / поддержке?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возрастные особенности необходимо учитывать при оказании психологической помощи / поддержки в данном случае?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меры психологической поддержки возможны в данной ситуации со стороны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воспитателя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педагога-психолога / родителей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обсуждение</a:t>
            </a:r>
          </a:p>
        </p:txBody>
      </p:sp>
    </p:spTree>
    <p:extLst>
      <p:ext uri="{BB962C8B-B14F-4D97-AF65-F5344CB8AC3E}">
        <p14:creationId xmlns:p14="http://schemas.microsoft.com/office/powerpoint/2010/main" val="23108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80728"/>
            <a:ext cx="8496944" cy="50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№2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урока в школе прозвучала сигнализация.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2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эмоционально отреагировали на учебную тревогу, были сильно испуганы, кричали и плакали, у некоторых школьников наблюдались истерика, нервная дрожь. Учитель действовал согласно инструкции – сообщил детям о том, что нужно построится и организованно выйти из класса, следовать за ним. После учебной эвакуации при разговоре с детьми выяснилась, что утром этого дня дети обсуждали в классе террористический акт, произошедший в г. Беслан в 2004 году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Кто нуждается в психологической помощи / поддержке?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возрастные особенности необходимо учитывать при оказании психологической помощи / поддержки в данном случае?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меры психологической поддержки возможны в данной ситуации со стороны учителя / педагога-психолога / родителей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обсуждение</a:t>
            </a:r>
          </a:p>
        </p:txBody>
      </p:sp>
    </p:spTree>
    <p:extLst>
      <p:ext uri="{BB962C8B-B14F-4D97-AF65-F5344CB8AC3E}">
        <p14:creationId xmlns:p14="http://schemas.microsoft.com/office/powerpoint/2010/main" val="27770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80728"/>
            <a:ext cx="8496944" cy="473975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№3 </a:t>
            </a:r>
            <a:endParaRPr lang="ru-R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перемены в школу проник неизвестный агрессивный мужчина, он вел себя неадекватно, громко кричал, угрожал сотрудникам школы и ученицам 5 класса, которые находились в этот момент на 1 этаже. Охранник применил силу для задержания мужчины и удерживал его до приезда полиции. Одна ученица выразила желание уйти с уроков в связи с плохим самочувствием, она не могла включаться в работу на уроке, выглядела отстранённой, вела себя замкнуто, просила других не спрашивать об этой ситуации.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Кто нуждается в психологической помощи / поддержке?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возрастные особенности необходимо учитывать при оказании психологической помощи / поддержки в данном случае?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меры психологической поддержки возможны в данной ситуации со стороны учителя / педагога-психолога / родителей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обсуждение</a:t>
            </a:r>
          </a:p>
        </p:txBody>
      </p:sp>
    </p:spTree>
    <p:extLst>
      <p:ext uri="{BB962C8B-B14F-4D97-AF65-F5344CB8AC3E}">
        <p14:creationId xmlns:p14="http://schemas.microsoft.com/office/powerpoint/2010/main" val="3904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80728"/>
            <a:ext cx="8496944" cy="56323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 </a:t>
            </a:r>
            <a:endParaRPr lang="ru-R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урока ученик 9 класса зашел в кабинет информатики, где находились его одноклассники, и имеющимся при себе ножом ранил трех одноклассников, нанес ножевое ранение учителю, испуганные школьники выбегали из класса и кричали. Затем ученик разлил горючее вещество, поджег кабинет и сам себе нанес рану ножом. Пожарная сигнализация сработала, учащиеся и педагогический состав эвакуировались, некоторые ученики видели кровь в коридоре школы. От пожара никто не пострадал. Подросток и потерпевшие от его действий госпитализированы. В стрессовом состоянии находятся школьники и учителя, ставшие свидетелями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происшествия.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Кто нуждается в психологической помощи / поддержке?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возрастные особенности необходимо учитывать при оказании психологической помощи / поддержки в данном случае?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меры психологической поддержки возможны в данной ситуации со стороны учителя / педагога-психолога / родителей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обсуждение</a:t>
            </a:r>
          </a:p>
        </p:txBody>
      </p:sp>
    </p:spTree>
    <p:extLst>
      <p:ext uri="{BB962C8B-B14F-4D97-AF65-F5344CB8AC3E}">
        <p14:creationId xmlns:p14="http://schemas.microsoft.com/office/powerpoint/2010/main" val="37746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80728"/>
            <a:ext cx="8496944" cy="470898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№5 </a:t>
            </a:r>
            <a:endParaRPr lang="ru-R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 в помещении кухни произошло возгорание во время тихого часа, площадь пожара составила 2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 время задымления в помещениях сотрудники детского сада экстренно одевали и выводили детей на улицу. Никто не пострадал. В течение недели после происшествия к воспитателям и педагогу-психологу обращались родители некоторых воспитанников с жалобами на ночные кошмары и трудности с засыпанием, которые появились после эвакуации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Кто нуждается в психологической помощи / поддержке?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возрастные особенности необходимо учитывать при оказании психологической помощи / поддержки в данном случае?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меры психологической поддержки возможны в данной ситуации со стороны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воспитателя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педагога-психолога / родителей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обсуждение</a:t>
            </a:r>
          </a:p>
        </p:txBody>
      </p:sp>
    </p:spTree>
    <p:extLst>
      <p:ext uri="{BB962C8B-B14F-4D97-AF65-F5344CB8AC3E}">
        <p14:creationId xmlns:p14="http://schemas.microsoft.com/office/powerpoint/2010/main" val="1480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«Безопасная среда»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59781"/>
              </p:ext>
            </p:extLst>
          </p:nvPr>
        </p:nvGraphicFramePr>
        <p:xfrm>
          <a:off x="251520" y="980729"/>
          <a:ext cx="8496944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328"/>
                <a:gridCol w="3812769"/>
                <a:gridCol w="2856317"/>
                <a:gridCol w="1319530"/>
              </a:tblGrid>
              <a:tr h="457095">
                <a:tc>
                  <a:txBody>
                    <a:bodyPr/>
                    <a:lstStyle/>
                    <a:p>
                      <a:pPr algn="ctr"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1418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педагогов-психологов г. Екатеринбурга и Свердловской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ГБУ СО «ЦППМСП «Ладо»;</a:t>
                      </a:r>
                    </a:p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Уральского филиала ФКУ ЦЭПП МЧС России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сентября – </a:t>
                      </a:r>
                    </a:p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октября 2021 года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18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педагогических работников и родителей учащихся общеобразовательных учреждений г. Екатеринбурга и Свердловской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Обученные педагоги-психологи г. Екатеринбурга и Свердловской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октября – </a:t>
                      </a:r>
                    </a:p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ноября 2021 года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427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отчетов по проведенным занятиям для педагогических работников и родителей учащихся общеобразовательных учреждений г. Екатеринбурга и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Свердловской </a:t>
                      </a: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Обученные педагоги-психологи г. Екатеринбурга и Свердловской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15-16 ноября </a:t>
                      </a:r>
                    </a:p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18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проекта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ГБУ СО «ЦППМСП «Ладо»;</a:t>
                      </a:r>
                    </a:p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Уральского филиала ФКУ ЦЭПП МЧС России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17-19 ноября </a:t>
                      </a:r>
                    </a:p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18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проекта в рамках Съезда педагогов-психологов образования Свердловской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ГБУ СО «ЦППМСП «Ладо»;</a:t>
                      </a:r>
                    </a:p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Уральского филиала ФКУ ЦЭПП МЧС России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ноября 2021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7" marR="4278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1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3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«Безопасная среда»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62332"/>
              </p:ext>
            </p:extLst>
          </p:nvPr>
        </p:nvGraphicFramePr>
        <p:xfrm>
          <a:off x="251519" y="2204864"/>
          <a:ext cx="8640960" cy="3817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1"/>
                <a:gridCol w="1294561"/>
                <a:gridCol w="2296740"/>
                <a:gridCol w="2047342"/>
                <a:gridCol w="1428258"/>
                <a:gridCol w="1214018"/>
              </a:tblGrid>
              <a:tr h="1387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учреждение, на базе которого проведено мероприятие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 (педагогические работники / родители учащихся)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человек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7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26.10.2021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</a:t>
                      </a:r>
                      <a:r>
                        <a:rPr lang="ru-RU" sz="1600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№45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Екатеринбург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</a:t>
                      </a:r>
                      <a:r>
                        <a:rPr lang="ru-RU" sz="1600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2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26.10.2021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</a:t>
                      </a:r>
                      <a:r>
                        <a:rPr lang="ru-RU" sz="1600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№45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Екатеринбург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учащихся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2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2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2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257" y="1094547"/>
            <a:ext cx="90127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для отчета педагогов-психологов по проведенным занятиям для педагогических работников и родителей учащихся общеобразовательных учреждений Свердловской области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4656620"/>
            <a:ext cx="81369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uralcepp@psi.mchs.gov.ru</a:t>
            </a:r>
            <a:r>
              <a:rPr lang="ru-RU" alt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Ибатуллина</a:t>
            </a:r>
            <a:r>
              <a:rPr lang="ru-RU" alt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Светлана Владимировна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8-950-64-66-952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980728"/>
            <a:ext cx="8496944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</a:t>
            </a:r>
            <a:r>
              <a:rPr lang="ru-RU" alt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пожалуйста, </a:t>
            </a:r>
            <a:r>
              <a:rPr lang="ru-RU" alt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анкету </a:t>
            </a:r>
            <a:r>
              <a:rPr lang="ru-RU" alt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 занятия «Особенности переживания травмирующих событий детьми различных возрастов</a:t>
            </a:r>
            <a:r>
              <a:rPr lang="ru-RU" alt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 ссылке </a:t>
            </a:r>
            <a:r>
              <a:rPr lang="en-US" alt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docs.google.com/forms/d/e/1FAIpQLScBeZ_MADpoK1V7EguGixn2X12dMqsWNRoUdgFN69gQrwFHaQ/viewform</a:t>
            </a:r>
            <a:r>
              <a:rPr lang="ru-RU" alt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через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endParaRPr kumimoji="0" lang="ru-RU" alt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56992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5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25144"/>
            <a:ext cx="2808312" cy="187220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 descr="подж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653136"/>
            <a:ext cx="2916324" cy="194421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325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4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6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8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0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56895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для родителей 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8568952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ЧС у ребенка могут возникнуть регрессивные проявления в поведении, это связано с повышенной потребностью в ощущении безопасности, внимании родителей, их заботе. Важно дать ребенку побыть «маленьким» не требовать от него взрослого и серьезного поведения;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постараться сохранить привычный для ребенка образ жизни (время еды, время сна, семейные традиции и т.д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156849691-56a13d705f9b58b7d0bd53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437112"/>
            <a:ext cx="3240360" cy="21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924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*Заместитель директора  - Тимофеева Л.Н.</dc:creator>
  <cp:lastModifiedBy>KompN</cp:lastModifiedBy>
  <cp:revision>37</cp:revision>
  <dcterms:created xsi:type="dcterms:W3CDTF">2021-09-14T12:06:48Z</dcterms:created>
  <dcterms:modified xsi:type="dcterms:W3CDTF">2021-10-08T11:29:40Z</dcterms:modified>
</cp:coreProperties>
</file>