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22"/>
  </p:notesMasterIdLst>
  <p:sldIdLst>
    <p:sldId id="258" r:id="rId2"/>
    <p:sldId id="285" r:id="rId3"/>
    <p:sldId id="280" r:id="rId4"/>
    <p:sldId id="289" r:id="rId5"/>
    <p:sldId id="291" r:id="rId6"/>
    <p:sldId id="282" r:id="rId7"/>
    <p:sldId id="288" r:id="rId8"/>
    <p:sldId id="310" r:id="rId9"/>
    <p:sldId id="309" r:id="rId10"/>
    <p:sldId id="296" r:id="rId11"/>
    <p:sldId id="297" r:id="rId12"/>
    <p:sldId id="298" r:id="rId13"/>
    <p:sldId id="299" r:id="rId14"/>
    <p:sldId id="300" r:id="rId15"/>
    <p:sldId id="303" r:id="rId16"/>
    <p:sldId id="302" r:id="rId17"/>
    <p:sldId id="308" r:id="rId18"/>
    <p:sldId id="305" r:id="rId19"/>
    <p:sldId id="306" r:id="rId20"/>
    <p:sldId id="311" r:id="rId2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615" autoAdjust="0"/>
    <p:restoredTop sz="86364" autoAdjust="0"/>
  </p:normalViewPr>
  <p:slideViewPr>
    <p:cSldViewPr>
      <p:cViewPr varScale="1">
        <p:scale>
          <a:sx n="95" d="100"/>
          <a:sy n="95" d="100"/>
        </p:scale>
        <p:origin x="-1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775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99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54;&#1083;&#1080;&#1084;&#1087;&#1080;&#1072;&#1076;&#1072;\&#1076;&#1080;&#1072;&#1075;&#1088;&#1072;&#1084;&#1084;&#1099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8;&#1077;&#1088;&#1088;&#1080;&#1090;&#1086;&#1088;&#1080;&#1103;%20&#1079;&#1076;&#1086;&#1088;&#1086;&#1074;&#1100;&#1103;\&#1076;&#1080;&#1072;&#1075;&#1088;&#1072;&#1084;&#1084;&#1099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54;&#1083;&#1080;&#1084;&#1087;&#1080;&#1072;&#1076;&#1072;\&#1076;&#1080;&#1072;&#1075;&#1088;&#1072;&#1084;&#1084;&#1099;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6"/>
  <c:clrMapOvr bg1="lt1" tx1="dk1" bg2="lt2" tx2="dk2" accent1="accent1" accent2="accent2" accent3="accent3" accent4="accent4" accent5="accent5" accent6="accent6" hlink="hlink" folHlink="folHlink"/>
  <c:chart>
    <c:autoTitleDeleted val="1"/>
    <c:view3D>
      <c:rotY val="40"/>
      <c:depthPercent val="100"/>
      <c:rAngAx val="1"/>
    </c:view3D>
    <c:plotArea>
      <c:layout>
        <c:manualLayout>
          <c:layoutTarget val="inner"/>
          <c:xMode val="edge"/>
          <c:yMode val="edge"/>
          <c:x val="5.1979495286359284E-2"/>
          <c:y val="1.6145950102657566E-2"/>
          <c:w val="0.93255061401935713"/>
          <c:h val="0.8969843055332366"/>
        </c:manualLayout>
      </c:layout>
      <c:bar3D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2.9371271225332802E-2"/>
                  <c:y val="1.9230769230769329E-2"/>
                </c:manualLayout>
              </c:layout>
              <c:showVal val="1"/>
            </c:dLbl>
            <c:dLbl>
              <c:idx val="1"/>
              <c:layout>
                <c:manualLayout>
                  <c:x val="2.3864157870582828E-2"/>
                  <c:y val="1.6025641025641024E-2"/>
                </c:manualLayout>
              </c:layout>
              <c:showVal val="1"/>
            </c:dLbl>
            <c:showVal val="1"/>
          </c:dLbls>
          <c:cat>
            <c:strRef>
              <c:f>Лист1!$B$5:$B$6</c:f>
              <c:strCache>
                <c:ptCount val="2"/>
                <c:pt idx="0">
                  <c:v>ответ "да"</c:v>
                </c:pt>
                <c:pt idx="1">
                  <c:v>ответ "нет"</c:v>
                </c:pt>
              </c:strCache>
            </c:strRef>
          </c:cat>
          <c:val>
            <c:numRef>
              <c:f>Лист1!$C$5:$C$6</c:f>
              <c:numCache>
                <c:formatCode>0%</c:formatCode>
                <c:ptCount val="2"/>
                <c:pt idx="0">
                  <c:v>0.76000000000000245</c:v>
                </c:pt>
                <c:pt idx="1">
                  <c:v>0.24000000000000021</c:v>
                </c:pt>
              </c:numCache>
            </c:numRef>
          </c:val>
        </c:ser>
        <c:shape val="box"/>
        <c:axId val="52807168"/>
        <c:axId val="52808704"/>
        <c:axId val="0"/>
      </c:bar3DChart>
      <c:catAx>
        <c:axId val="52807168"/>
        <c:scaling>
          <c:orientation val="minMax"/>
        </c:scaling>
        <c:axPos val="b"/>
        <c:tickLblPos val="nextTo"/>
        <c:crossAx val="52808704"/>
        <c:crosses val="autoZero"/>
        <c:auto val="1"/>
        <c:lblAlgn val="ctr"/>
        <c:lblOffset val="100"/>
      </c:catAx>
      <c:valAx>
        <c:axId val="52808704"/>
        <c:scaling>
          <c:orientation val="minMax"/>
        </c:scaling>
        <c:axPos val="l"/>
        <c:majorGridlines/>
        <c:numFmt formatCode="0%" sourceLinked="1"/>
        <c:tickLblPos val="nextTo"/>
        <c:crossAx val="5280716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2"/>
  <c:chart>
    <c:title>
      <c:tx>
        <c:rich>
          <a:bodyPr/>
          <a:lstStyle/>
          <a:p>
            <a:pPr>
              <a:defRPr/>
            </a:pPr>
            <a:r>
              <a:rPr lang="ru-RU"/>
              <a:t>Выбранные учащимися мероприятия, с помощью которых можно защитить подростков от алкоголизма, употребления наркотиков</a:t>
            </a:r>
          </a:p>
        </c:rich>
      </c:tx>
      <c:layout>
        <c:manualLayout>
          <c:xMode val="edge"/>
          <c:yMode val="edge"/>
          <c:x val="0.11222922134733172"/>
          <c:y val="0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7.6613454818849042E-2"/>
          <c:y val="0.23171544585292114"/>
          <c:w val="0.53224916953541379"/>
          <c:h val="0.73482369288424265"/>
        </c:manualLayout>
      </c:layout>
      <c:pie3DChart>
        <c:varyColors val="1"/>
        <c:ser>
          <c:idx val="1"/>
          <c:order val="1"/>
          <c:dPt>
            <c:idx val="0"/>
            <c:explosion val="2"/>
          </c:dPt>
          <c:dPt>
            <c:idx val="1"/>
            <c:explosion val="5"/>
          </c:dPt>
          <c:dPt>
            <c:idx val="2"/>
            <c:explosion val="4"/>
          </c:dPt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elete val="1"/>
          </c:dLbls>
          <c:cat>
            <c:strRef>
              <c:f>Лист1!$B$34:$B$37</c:f>
              <c:strCache>
                <c:ptCount val="4"/>
                <c:pt idx="0">
                  <c:v>Разработка и демонстрация наглядных материалов </c:v>
                </c:pt>
                <c:pt idx="1">
                  <c:v>Организация психологической само- и взаимопомощи</c:v>
                </c:pt>
                <c:pt idx="2">
                  <c:v>Уроки по профилактике ПАВ в школе</c:v>
                </c:pt>
                <c:pt idx="3">
                  <c:v>Нет выбранных мероприятий</c:v>
                </c:pt>
              </c:strCache>
            </c:strRef>
          </c:cat>
          <c:val>
            <c:numRef>
              <c:f>Лист1!$D$34:$D$37</c:f>
              <c:numCache>
                <c:formatCode>0%</c:formatCode>
                <c:ptCount val="4"/>
                <c:pt idx="0" formatCode="0.00%">
                  <c:v>0.23300000000000001</c:v>
                </c:pt>
                <c:pt idx="1">
                  <c:v>0.30000000000000032</c:v>
                </c:pt>
                <c:pt idx="2">
                  <c:v>0.4</c:v>
                </c:pt>
                <c:pt idx="3" formatCode="0.00%">
                  <c:v>6.7000000000000004E-2</c:v>
                </c:pt>
              </c:numCache>
            </c:numRef>
          </c:val>
        </c:ser>
        <c:ser>
          <c:idx val="2"/>
          <c:order val="2"/>
          <c:cat>
            <c:strRef>
              <c:f>Лист1!$B$34:$B$37</c:f>
              <c:strCache>
                <c:ptCount val="4"/>
                <c:pt idx="0">
                  <c:v>Разработка и демонстрация наглядных материалов </c:v>
                </c:pt>
                <c:pt idx="1">
                  <c:v>Организация психологической само- и взаимопомощи</c:v>
                </c:pt>
                <c:pt idx="2">
                  <c:v>Уроки по профилактике ПАВ в школе</c:v>
                </c:pt>
                <c:pt idx="3">
                  <c:v>Нет выбранных мероприятий</c:v>
                </c:pt>
              </c:strCache>
            </c:strRef>
          </c:cat>
          <c:val>
            <c:numRef>
              <c:f>Лист1!$D$34:$D$37</c:f>
              <c:numCache>
                <c:formatCode>0%</c:formatCode>
                <c:ptCount val="4"/>
                <c:pt idx="0" formatCode="0.00%">
                  <c:v>0.23300000000000001</c:v>
                </c:pt>
                <c:pt idx="1">
                  <c:v>0.30000000000000032</c:v>
                </c:pt>
                <c:pt idx="2">
                  <c:v>0.4</c:v>
                </c:pt>
                <c:pt idx="3" formatCode="0.00%">
                  <c:v>6.7000000000000004E-2</c:v>
                </c:pt>
              </c:numCache>
            </c:numRef>
          </c:val>
        </c:ser>
        <c:ser>
          <c:idx val="0"/>
          <c:order val="0"/>
          <c:explosion val="1"/>
          <c:dLbls>
            <c:dLbl>
              <c:idx val="0"/>
              <c:layout>
                <c:manualLayout>
                  <c:x val="-0.12133869203849518"/>
                  <c:y val="0.17789187809857102"/>
                </c:manualLayout>
              </c:layout>
              <c:showVal val="1"/>
            </c:dLbl>
            <c:dLbl>
              <c:idx val="1"/>
              <c:layout>
                <c:manualLayout>
                  <c:x val="-0.12002734033245846"/>
                  <c:y val="-0.21962051618547684"/>
                </c:manualLayout>
              </c:layout>
              <c:showVal val="1"/>
            </c:dLbl>
            <c:dLbl>
              <c:idx val="2"/>
              <c:layout>
                <c:manualLayout>
                  <c:x val="0.1534311023622057"/>
                  <c:y val="-2.4444808982210655E-2"/>
                </c:manualLayout>
              </c:layout>
              <c:showVal val="1"/>
            </c:dLbl>
            <c:dLbl>
              <c:idx val="3"/>
              <c:layout>
                <c:manualLayout>
                  <c:x val="5.0164260717410321E-2"/>
                  <c:y val="0.14278324584427024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Лист1!$B$34:$B$37</c:f>
              <c:strCache>
                <c:ptCount val="4"/>
                <c:pt idx="0">
                  <c:v>Разработка и демонстрация наглядных материалов </c:v>
                </c:pt>
                <c:pt idx="1">
                  <c:v>Организация психологической само- и взаимопомощи</c:v>
                </c:pt>
                <c:pt idx="2">
                  <c:v>Уроки по профилактике ПАВ в школе</c:v>
                </c:pt>
                <c:pt idx="3">
                  <c:v>Нет выбранных мероприятий</c:v>
                </c:pt>
              </c:strCache>
            </c:strRef>
          </c:cat>
          <c:val>
            <c:numRef>
              <c:f>Лист1!$D$34:$D$37</c:f>
              <c:numCache>
                <c:formatCode>0%</c:formatCode>
                <c:ptCount val="4"/>
                <c:pt idx="0" formatCode="0.00%">
                  <c:v>0.23300000000000001</c:v>
                </c:pt>
                <c:pt idx="1">
                  <c:v>0.30000000000000032</c:v>
                </c:pt>
                <c:pt idx="2">
                  <c:v>0.4</c:v>
                </c:pt>
                <c:pt idx="3" formatCode="0.00%">
                  <c:v>6.7000000000000004E-2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7228329829081701"/>
          <c:y val="0.23192073878058742"/>
          <c:w val="0.31745707112051402"/>
          <c:h val="0.72172980266024944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6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/>
              <a:t>Ответ учащихся на вопрос:"Люди, которые злоупотребляют </a:t>
            </a:r>
            <a:r>
              <a:rPr lang="ru-RU" dirty="0" smtClean="0"/>
              <a:t>наркотиками, </a:t>
            </a:r>
            <a:r>
              <a:rPr lang="ru-RU" dirty="0"/>
              <a:t>вредят лишь себе"</a:t>
            </a:r>
          </a:p>
        </c:rich>
      </c:tx>
      <c:layout>
        <c:manualLayout>
          <c:xMode val="edge"/>
          <c:yMode val="edge"/>
          <c:x val="7.4944929699186313E-2"/>
          <c:y val="0"/>
        </c:manualLayout>
      </c:layout>
    </c:title>
    <c:view3D>
      <c:rAngAx val="1"/>
    </c:view3D>
    <c:plotArea>
      <c:layout/>
      <c:bar3DChart>
        <c:barDir val="bar"/>
        <c:grouping val="clustered"/>
        <c:ser>
          <c:idx val="0"/>
          <c:order val="0"/>
          <c:dLbls>
            <c:showVal val="1"/>
          </c:dLbls>
          <c:cat>
            <c:strRef>
              <c:f>Лист1!$B$57:$B$58</c:f>
              <c:strCache>
                <c:ptCount val="2"/>
                <c:pt idx="0">
                  <c:v>ответ "верно"</c:v>
                </c:pt>
                <c:pt idx="1">
                  <c:v>ответ "неверно"</c:v>
                </c:pt>
              </c:strCache>
            </c:strRef>
          </c:cat>
          <c:val>
            <c:numRef>
              <c:f>Лист1!$C$57:$C$58</c:f>
              <c:numCache>
                <c:formatCode>0%</c:formatCode>
                <c:ptCount val="2"/>
                <c:pt idx="0">
                  <c:v>0.78</c:v>
                </c:pt>
                <c:pt idx="1">
                  <c:v>0.22</c:v>
                </c:pt>
              </c:numCache>
            </c:numRef>
          </c:val>
          <c:shape val="pyramid"/>
        </c:ser>
        <c:shape val="cone"/>
        <c:axId val="53819264"/>
        <c:axId val="53820800"/>
        <c:axId val="0"/>
      </c:bar3DChart>
      <c:catAx>
        <c:axId val="53819264"/>
        <c:scaling>
          <c:orientation val="minMax"/>
        </c:scaling>
        <c:axPos val="l"/>
        <c:tickLblPos val="nextTo"/>
        <c:crossAx val="53820800"/>
        <c:crosses val="autoZero"/>
        <c:auto val="1"/>
        <c:lblAlgn val="ctr"/>
        <c:lblOffset val="100"/>
      </c:catAx>
      <c:valAx>
        <c:axId val="53820800"/>
        <c:scaling>
          <c:orientation val="minMax"/>
        </c:scaling>
        <c:axPos val="b"/>
        <c:majorGridlines/>
        <c:numFmt formatCode="0%" sourceLinked="1"/>
        <c:tickLblPos val="nextTo"/>
        <c:crossAx val="5381926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C20A5A6-E812-4CA4-B625-5A63EA858FDC}" type="datetimeFigureOut">
              <a:rPr lang="ru-RU"/>
              <a:pPr>
                <a:defRPr/>
              </a:pPr>
              <a:t>14.02.2014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5749AF0-0AC2-4B48-A3D7-2139A18C5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A718B0-137E-48E8-968E-3D2B647BAB4A}" type="slidenum">
              <a:rPr lang="ru-RU" smtClean="0">
                <a:latin typeface="Arial" pitchFamily="34" charset="0"/>
              </a:rPr>
              <a:pPr/>
              <a:t>1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010597-C4B4-4D5C-849F-70C81022A5D5}" type="slidenum">
              <a:rPr lang="ru-RU" smtClean="0">
                <a:latin typeface="Arial" pitchFamily="34" charset="0"/>
              </a:rPr>
              <a:pPr/>
              <a:t>7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A718B0-137E-48E8-968E-3D2B647BAB4A}" type="slidenum">
              <a:rPr lang="ru-RU" smtClean="0">
                <a:latin typeface="Arial" pitchFamily="34" charset="0"/>
              </a:rPr>
              <a:pPr/>
              <a:t>20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11537-6DCB-41BF-A42D-D2726F920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4BF36-899E-4136-A6FC-4910288BC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4E9F4-2F2D-44BA-BBB7-F06DD4538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63525" y="1598613"/>
            <a:ext cx="3616325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263525" y="3922713"/>
            <a:ext cx="361632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032250" y="3922713"/>
            <a:ext cx="36179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C95C2-BD7A-46D3-A0C3-CDC767597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83E7B-D6F1-4346-A74B-55BBD701E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8FC4E-A5CD-4EF7-A00C-DCF535045A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B4B43-D597-4031-8EE7-072B0ECBE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B5959-2DCB-44A4-8B64-3CF2E8D8F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0CE9F-E1D3-4A0B-975A-35084786D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7A20A-053C-41F1-B20B-DD5A5C85C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B98B0-94D3-42DA-A0EA-7C5D172169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653ED-07A2-4F74-BD19-F105F682B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ru-RU">
                <a:latin typeface="Arial" charset="0"/>
              </a:endParaRPr>
            </a:p>
          </p:txBody>
        </p:sp>
        <p:sp>
          <p:nvSpPr>
            <p:cNvPr id="5124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ru-RU">
                <a:latin typeface="Arial" charset="0"/>
              </a:endParaRPr>
            </a:p>
          </p:txBody>
        </p:sp>
        <p:sp>
          <p:nvSpPr>
            <p:cNvPr id="512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ru-RU">
                <a:latin typeface="Arial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04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06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07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13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3280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1" hangingPunct="1">
                        <a:defRPr/>
                      </a:pPr>
                      <a:endParaRPr lang="ru-RU" sz="2400">
                        <a:latin typeface="Arial" charset="0"/>
                      </a:endParaRPr>
                    </a:p>
                  </p:txBody>
                </p:sp>
                <p:sp>
                  <p:nvSpPr>
                    <p:cNvPr id="513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2823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algn="ctr" eaLnBrk="1" hangingPunct="1">
                        <a:defRPr/>
                      </a:pPr>
                      <a:endParaRPr lang="ru-RU" sz="2400"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513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 eaLnBrk="1" hangingPunct="1">
                      <a:defRPr/>
                    </a:pPr>
                    <a:endParaRPr lang="ru-RU" sz="2400">
                      <a:latin typeface="Arial" charset="0"/>
                    </a:endParaRPr>
                  </a:p>
                </p:txBody>
              </p:sp>
              <p:sp>
                <p:nvSpPr>
                  <p:cNvPr id="5133" name="Freeform 13"/>
                  <p:cNvSpPr>
                    <a:spLocks/>
                  </p:cNvSpPr>
                  <p:nvPr/>
                </p:nvSpPr>
                <p:spPr bwMode="auto">
                  <a:xfrm>
                    <a:off x="3766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algn="ctr" eaLnBrk="1" hangingPunct="1">
                      <a:defRPr/>
                    </a:pPr>
                    <a:endParaRPr lang="ru-RU" sz="2400">
                      <a:latin typeface="Arial" charset="0"/>
                    </a:endParaRPr>
                  </a:p>
                </p:txBody>
              </p:sp>
              <p:sp>
                <p:nvSpPr>
                  <p:cNvPr id="5134" name="Freeform 14"/>
                  <p:cNvSpPr>
                    <a:spLocks/>
                  </p:cNvSpPr>
                  <p:nvPr/>
                </p:nvSpPr>
                <p:spPr bwMode="auto">
                  <a:xfrm>
                    <a:off x="3834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algn="ctr" eaLnBrk="1" hangingPunct="1">
                      <a:defRPr/>
                    </a:pPr>
                    <a:endParaRPr lang="ru-RU" sz="2400">
                      <a:latin typeface="Arial" charset="0"/>
                    </a:endParaRPr>
                  </a:p>
                </p:txBody>
              </p:sp>
              <p:sp>
                <p:nvSpPr>
                  <p:cNvPr id="5135" name="Freeform 15"/>
                  <p:cNvSpPr>
                    <a:spLocks/>
                  </p:cNvSpPr>
                  <p:nvPr/>
                </p:nvSpPr>
                <p:spPr bwMode="auto">
                  <a:xfrm>
                    <a:off x="3581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algn="ctr" eaLnBrk="1" hangingPunct="1">
                      <a:defRPr/>
                    </a:pPr>
                    <a:endParaRPr lang="ru-RU" sz="2400">
                      <a:latin typeface="Arial" charset="0"/>
                    </a:endParaRPr>
                  </a:p>
                </p:txBody>
              </p:sp>
              <p:sp>
                <p:nvSpPr>
                  <p:cNvPr id="5136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algn="ctr" eaLnBrk="1" hangingPunct="1">
                      <a:defRPr/>
                    </a:pPr>
                    <a:endParaRPr lang="ru-RU" sz="2400">
                      <a:latin typeface="Arial" charset="0"/>
                    </a:endParaRPr>
                  </a:p>
                </p:txBody>
              </p:sp>
              <p:sp>
                <p:nvSpPr>
                  <p:cNvPr id="5137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algn="ctr" eaLnBrk="1" hangingPunct="1">
                      <a:defRPr/>
                    </a:pPr>
                    <a:endParaRPr lang="ru-RU" sz="2400">
                      <a:latin typeface="Arial" charset="0"/>
                    </a:endParaRPr>
                  </a:p>
                </p:txBody>
              </p:sp>
            </p:grpSp>
            <p:pic>
              <p:nvPicPr>
                <p:cNvPr id="1069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2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3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4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5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6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4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4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516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Arial" charset="0"/>
              </a:endParaRPr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Arial" charset="0"/>
              </a:endParaRPr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Arial" charset="0"/>
              </a:endParaRPr>
            </a:p>
          </p:txBody>
        </p:sp>
        <p:sp>
          <p:nvSpPr>
            <p:cNvPr id="516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5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Arial" charset="0"/>
              </a:endParaRPr>
            </a:p>
          </p:txBody>
        </p:sp>
        <p:sp>
          <p:nvSpPr>
            <p:cNvPr id="517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5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Arial" charset="0"/>
              </a:endParaRPr>
            </a:p>
          </p:txBody>
        </p:sp>
        <p:sp>
          <p:nvSpPr>
            <p:cNvPr id="517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Arial" charset="0"/>
              </a:endParaRPr>
            </a:p>
          </p:txBody>
        </p:sp>
        <p:sp>
          <p:nvSpPr>
            <p:cNvPr id="517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Arial" charset="0"/>
              </a:endParaRPr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Arial" charset="0"/>
              </a:endParaRPr>
            </a:p>
          </p:txBody>
        </p:sp>
        <p:sp>
          <p:nvSpPr>
            <p:cNvPr id="517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ru-RU">
                <a:latin typeface="Arial" charset="0"/>
              </a:endParaRPr>
            </a:p>
          </p:txBody>
        </p:sp>
        <p:sp>
          <p:nvSpPr>
            <p:cNvPr id="517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Arial" charset="0"/>
              </a:endParaRPr>
            </a:p>
          </p:txBody>
        </p:sp>
        <p:sp>
          <p:nvSpPr>
            <p:cNvPr id="517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eaLnBrk="1" hangingPunct="1">
                <a:defRPr/>
              </a:pPr>
              <a:endParaRPr kumimoji="1" lang="ru-RU">
                <a:latin typeface="Arial" charset="0"/>
              </a:endParaRPr>
            </a:p>
          </p:txBody>
        </p:sp>
      </p:grpSp>
      <p:sp>
        <p:nvSpPr>
          <p:cNvPr id="517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7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79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80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81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fld id="{DCA57504-4707-49A8-A1C6-D80F42F8B3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7" grpId="0"/>
      <p:bldP spid="5178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517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17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517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517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17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517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517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17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517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517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17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517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517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17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517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7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8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000250"/>
            <a:ext cx="6965950" cy="2057400"/>
          </a:xfrm>
        </p:spPr>
        <p:txBody>
          <a:bodyPr/>
          <a:lstStyle/>
          <a:p>
            <a:pPr algn="ctr" eaLnBrk="1" hangingPunct="1"/>
            <a:r>
              <a:rPr lang="ru-RU" sz="2800" smtClean="0">
                <a:solidFill>
                  <a:srgbClr val="FFFF00"/>
                </a:solidFill>
              </a:rPr>
              <a:t/>
            </a:r>
            <a:br>
              <a:rPr lang="ru-RU" sz="2800" smtClean="0">
                <a:solidFill>
                  <a:srgbClr val="FFFF00"/>
                </a:solidFill>
              </a:rPr>
            </a:br>
            <a:r>
              <a:rPr lang="ru-RU" sz="2800" smtClean="0">
                <a:solidFill>
                  <a:srgbClr val="FFFF00"/>
                </a:solidFill>
              </a:rPr>
              <a:t/>
            </a:r>
            <a:br>
              <a:rPr lang="ru-RU" sz="2800" smtClean="0">
                <a:solidFill>
                  <a:srgbClr val="FFFF00"/>
                </a:solidFill>
              </a:rPr>
            </a:br>
            <a:r>
              <a:rPr lang="ru-RU" sz="2800" smtClean="0">
                <a:solidFill>
                  <a:srgbClr val="FFFF00"/>
                </a:solidFill>
              </a:rPr>
              <a:t/>
            </a:r>
            <a:br>
              <a:rPr lang="ru-RU" sz="2800" smtClean="0">
                <a:solidFill>
                  <a:srgbClr val="FFFF00"/>
                </a:solidFill>
              </a:rPr>
            </a:br>
            <a:r>
              <a:rPr lang="ru-RU" sz="2800" smtClean="0">
                <a:solidFill>
                  <a:srgbClr val="FFFF00"/>
                </a:solidFill>
              </a:rPr>
              <a:t/>
            </a:r>
            <a:br>
              <a:rPr lang="ru-RU" sz="2800" smtClean="0">
                <a:solidFill>
                  <a:srgbClr val="FFFF00"/>
                </a:solidFill>
              </a:rPr>
            </a:br>
            <a:r>
              <a:rPr lang="ru-RU" sz="2800" smtClean="0">
                <a:solidFill>
                  <a:srgbClr val="FFFF00"/>
                </a:solidFill>
              </a:rPr>
              <a:t> </a:t>
            </a:r>
            <a:r>
              <a:rPr lang="ru-RU" sz="3200" smtClean="0">
                <a:solidFill>
                  <a:srgbClr val="FFFF00"/>
                </a:solidFill>
                <a:cs typeface="Times New Roman" pitchFamily="18" charset="0"/>
              </a:rPr>
              <a:t>Проблема наркомании среди молодежи и ее профилактика</a:t>
            </a:r>
            <a:r>
              <a:rPr lang="ru-RU" sz="2800" smtClean="0">
                <a:solidFill>
                  <a:srgbClr val="FFFF00"/>
                </a:solidFill>
              </a:rPr>
              <a:t/>
            </a:r>
            <a:br>
              <a:rPr lang="ru-RU" sz="2800" smtClean="0">
                <a:solidFill>
                  <a:srgbClr val="FFFF00"/>
                </a:solidFill>
              </a:rPr>
            </a:br>
            <a:r>
              <a:rPr lang="ru-RU" sz="2000" smtClean="0">
                <a:solidFill>
                  <a:srgbClr val="FFFF00"/>
                </a:solidFill>
              </a:rPr>
              <a:t/>
            </a:r>
            <a:br>
              <a:rPr lang="ru-RU" sz="2000" smtClean="0">
                <a:solidFill>
                  <a:srgbClr val="FFFF00"/>
                </a:solidFill>
              </a:rPr>
            </a:br>
            <a:r>
              <a:rPr lang="ru-RU" sz="2000" smtClean="0">
                <a:solidFill>
                  <a:srgbClr val="FFFF00"/>
                </a:solidFill>
              </a:rPr>
              <a:t>                                         </a:t>
            </a:r>
            <a:r>
              <a:rPr lang="ru-RU" smtClean="0">
                <a:solidFill>
                  <a:srgbClr val="FFFF00"/>
                </a:solidFill>
              </a:rPr>
              <a:t/>
            </a:r>
            <a:br>
              <a:rPr lang="ru-RU" smtClean="0">
                <a:solidFill>
                  <a:srgbClr val="FFFF00"/>
                </a:solidFill>
              </a:rPr>
            </a:br>
            <a:r>
              <a:rPr lang="ru-RU" smtClean="0">
                <a:solidFill>
                  <a:srgbClr val="FFC000"/>
                </a:solidFill>
              </a:rPr>
              <a:t>  </a:t>
            </a:r>
            <a:endParaRPr lang="ru-RU" sz="3600" smtClean="0">
              <a:solidFill>
                <a:srgbClr val="FFC000"/>
              </a:solidFill>
            </a:endParaRPr>
          </a:p>
        </p:txBody>
      </p:sp>
      <p:pic>
        <p:nvPicPr>
          <p:cNvPr id="3" name="Picture 2" descr="C:\Users\Владелец\Desktop\Pictures\ПСИХОЛОГУ\ch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0504"/>
            <a:ext cx="1857388" cy="2600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ьть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59791" y="500041"/>
            <a:ext cx="3098292" cy="2201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2857500" y="5572125"/>
            <a:ext cx="47863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Выполнила: ученица 10В класса МБВ(С)ОУ В(С)ОШ № 185 </a:t>
            </a:r>
          </a:p>
          <a:p>
            <a:pPr algn="r"/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Симаковская Екатерина </a:t>
            </a:r>
          </a:p>
        </p:txBody>
      </p:sp>
    </p:spTree>
    <p:custDataLst>
      <p:tags r:id="rId1"/>
    </p:custData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571472" y="428604"/>
          <a:ext cx="7240888" cy="5943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57188" y="1143000"/>
            <a:ext cx="729297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Единые дни профилактики.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Дни здоровья, конкурсы ,турниры.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Интернет –урок «Имею права знать!».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Тематические классные часы.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Встречи с врачом- наркологом.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Занятия психолога  «Я выбираю жизнь!».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 Как сказать нет!». « В поисках своего призвания», « Дорога успеха».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Презентация «Здоровья школьника» и т.д.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Работа по профилактике ВИЧ – инфекции.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Фестиваль « Екатеринбург – территория здоровья».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85720" y="0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Профилактические мероприятия: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a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29058" y="2214554"/>
            <a:ext cx="4946650" cy="3709987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Встречи со специалистами  учреждений системы профилактики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285750" y="1535113"/>
            <a:ext cx="4357688" cy="11795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Беседа</a:t>
            </a:r>
            <a:r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инспектора  ГИБДД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Текст 4"/>
          <p:cNvSpPr txBox="1">
            <a:spLocks/>
          </p:cNvSpPr>
          <p:nvPr/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Выступление секретаря ТКДН и ЗП Филипповой Ю.А.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8" descr="al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496"/>
            <a:ext cx="4819651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219075" y="227013"/>
            <a:ext cx="7477125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Занятия с  психологом </a:t>
            </a:r>
            <a:br>
              <a:rPr kumimoji="0" lang="ru-RU" sz="36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 Я выбираю жизнь!»</a:t>
            </a:r>
          </a:p>
        </p:txBody>
      </p:sp>
      <p:pic>
        <p:nvPicPr>
          <p:cNvPr id="3" name="Picture 12" descr="P10708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950" y="1412875"/>
            <a:ext cx="4379913" cy="3284538"/>
          </a:xfrm>
          <a:prstGeom prst="rect">
            <a:avLst/>
          </a:prstGeom>
        </p:spPr>
      </p:pic>
      <p:pic>
        <p:nvPicPr>
          <p:cNvPr id="4" name="Picture 13" descr="P10708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51275" y="3716338"/>
            <a:ext cx="3995738" cy="2997200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P10709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14688" y="3357563"/>
            <a:ext cx="4429125" cy="3322637"/>
          </a:xfrm>
          <a:prstGeom prst="rect">
            <a:avLst/>
          </a:prstGeom>
        </p:spPr>
      </p:pic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123825" y="441312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Интернет – урок « Имею права знать!»</a:t>
            </a:r>
          </a:p>
        </p:txBody>
      </p:sp>
      <p:pic>
        <p:nvPicPr>
          <p:cNvPr id="4" name="Picture 9" descr="STP601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571612"/>
            <a:ext cx="4476750" cy="3357562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214313" y="214313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Профилактика  ПАВ </a:t>
            </a:r>
          </a:p>
        </p:txBody>
      </p:sp>
      <p:sp>
        <p:nvSpPr>
          <p:cNvPr id="3" name="Текст 5"/>
          <p:cNvSpPr txBox="1">
            <a:spLocks/>
          </p:cNvSpPr>
          <p:nvPr/>
        </p:nvSpPr>
        <p:spPr>
          <a:xfrm>
            <a:off x="428625" y="1285875"/>
            <a:ext cx="4043363" cy="889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Интерактивное занятие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 Шаг к себе»</a:t>
            </a:r>
          </a:p>
        </p:txBody>
      </p:sp>
      <p:pic>
        <p:nvPicPr>
          <p:cNvPr id="4" name="Picture 7" descr="C:\Users\user\Documents\Натали\фото\STP602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7938" y="2286000"/>
            <a:ext cx="4505326" cy="3379788"/>
          </a:xfrm>
          <a:prstGeom prst="rect">
            <a:avLst/>
          </a:prstGeom>
          <a:noFill/>
        </p:spPr>
      </p:pic>
      <p:sp>
        <p:nvSpPr>
          <p:cNvPr id="5" name="Текст 6"/>
          <p:cNvSpPr txBox="1">
            <a:spLocks/>
          </p:cNvSpPr>
          <p:nvPr/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Родительское собрание</a:t>
            </a:r>
          </a:p>
        </p:txBody>
      </p:sp>
      <p:pic>
        <p:nvPicPr>
          <p:cNvPr id="6" name="Picture 7" descr="Z:\МБОУ В(С)ОШ №185\Кормильцева\родительское собрание 10 октября\DSC004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76750" y="2786063"/>
            <a:ext cx="4667250" cy="3500437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 txBox="1">
            <a:spLocks/>
          </p:cNvSpPr>
          <p:nvPr/>
        </p:nvSpPr>
        <p:spPr>
          <a:xfrm>
            <a:off x="142875" y="357188"/>
            <a:ext cx="8543925" cy="10604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Турнир по армрестлингу, посвященный пропаганде ЗОЖ</a:t>
            </a: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0" y="2000250"/>
            <a:ext cx="4040188" cy="31432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Кк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Команда  участников турнира</a:t>
            </a:r>
          </a:p>
        </p:txBody>
      </p:sp>
      <p:sp>
        <p:nvSpPr>
          <p:cNvPr id="9" name="Текст 4"/>
          <p:cNvSpPr txBox="1">
            <a:spLocks/>
          </p:cNvSpPr>
          <p:nvPr/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Победительница среди девушек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Уфимцева Екатерина</a:t>
            </a:r>
          </a:p>
        </p:txBody>
      </p:sp>
      <p:pic>
        <p:nvPicPr>
          <p:cNvPr id="10" name="Picture 8" descr="al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" y="2000250"/>
            <a:ext cx="3952875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al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071938" y="2205038"/>
            <a:ext cx="4614862" cy="346075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19075" y="227013"/>
            <a:ext cx="7477125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Участие в городских конкурсах: </a:t>
            </a:r>
            <a:endParaRPr kumimoji="0" lang="ru-RU" sz="3600" b="0" i="1" u="none" strike="noStrike" kern="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3"/>
          <p:cNvSpPr txBox="1">
            <a:spLocks/>
          </p:cNvSpPr>
          <p:nvPr/>
        </p:nvSpPr>
        <p:spPr>
          <a:xfrm>
            <a:off x="4032250" y="1598613"/>
            <a:ext cx="3617913" cy="44973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Ежегодно учащиеся и педагоги школы участвуют в творческих конкурсах 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социальной рекламе «Новый взгляд»,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информационных буклетов « Наше поколение выбирает  здоровье», создании социальных роликов, слайд – фильмов      «Истоки здоровья»</a:t>
            </a:r>
          </a:p>
        </p:txBody>
      </p:sp>
      <p:pic>
        <p:nvPicPr>
          <p:cNvPr id="4" name="Picture 5" descr="Z:\Максикова Н.Н\Максикова\STP601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2875" y="1223963"/>
            <a:ext cx="4143375" cy="5526087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9075" y="227013"/>
            <a:ext cx="7424738" cy="205898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Районный тур олимпиады по наркомании в </a:t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рамках фестиваля  « Екатеринбург -территория здоровья»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Толокнова Екатерина - призер олимпиады</a:t>
            </a:r>
          </a:p>
        </p:txBody>
      </p:sp>
      <p:pic>
        <p:nvPicPr>
          <p:cNvPr id="3" name="Содержимое 3" descr="DSCN019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85813" y="2374900"/>
            <a:ext cx="5429250" cy="4071938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 txBox="1">
            <a:spLocks noChangeArrowheads="1"/>
          </p:cNvSpPr>
          <p:nvPr/>
        </p:nvSpPr>
        <p:spPr>
          <a:xfrm>
            <a:off x="684213" y="115888"/>
            <a:ext cx="7477125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День здоровья</a:t>
            </a:r>
          </a:p>
        </p:txBody>
      </p:sp>
      <p:pic>
        <p:nvPicPr>
          <p:cNvPr id="3" name="Picture 17" descr="P10509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5583" y="888987"/>
            <a:ext cx="3516313" cy="2636837"/>
          </a:xfrm>
          <a:prstGeom prst="rect">
            <a:avLst/>
          </a:prstGeom>
        </p:spPr>
      </p:pic>
      <p:pic>
        <p:nvPicPr>
          <p:cNvPr id="4" name="Picture 18" descr="P10509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29058" y="1571612"/>
            <a:ext cx="3671888" cy="2752725"/>
          </a:xfrm>
          <a:prstGeom prst="rect">
            <a:avLst/>
          </a:prstGeom>
        </p:spPr>
      </p:pic>
      <p:pic>
        <p:nvPicPr>
          <p:cNvPr id="5" name="Содержимое 8" descr="lijnay_rossi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66696" y="3692512"/>
            <a:ext cx="3524250" cy="2643187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0" y="428604"/>
            <a:ext cx="778668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contourClr>
              <a:srgbClr val="0070C0"/>
            </a:contourClr>
          </a:sp3d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>
                <a:solidFill>
                  <a:srgbClr val="FFFF00"/>
                </a:solidFill>
                <a:latin typeface="Arial" charset="0"/>
              </a:rPr>
              <a:t>Цель работы: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400" dirty="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>
                <a:solidFill>
                  <a:srgbClr val="002060"/>
                </a:solidFill>
                <a:latin typeface="Arial" charset="0"/>
              </a:rPr>
              <a:t>Рассмотреть проблему наркомании среди молодежи и ее профилактику.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>
                <a:solidFill>
                  <a:srgbClr val="FFFF00"/>
                </a:solidFill>
                <a:latin typeface="Arial" charset="0"/>
              </a:rPr>
              <a:t>Задачи: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rgbClr val="002060"/>
                </a:solidFill>
                <a:latin typeface="Arial" charset="0"/>
              </a:rPr>
              <a:t> Изучить исторический аспект наркомании.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rgbClr val="002060"/>
                </a:solidFill>
                <a:latin typeface="Arial" charset="0"/>
              </a:rPr>
              <a:t> Провести диагностику информированности подростков о влиянии наркотических веществ на организм человека.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rgbClr val="002060"/>
                </a:solidFill>
                <a:latin typeface="Arial" charset="0"/>
              </a:rPr>
              <a:t> Показать организацию педагогической профилактики в образовательном учреждении.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000250"/>
            <a:ext cx="6965950" cy="2057400"/>
          </a:xfrm>
        </p:spPr>
        <p:txBody>
          <a:bodyPr/>
          <a:lstStyle/>
          <a:p>
            <a:pPr algn="ctr" eaLnBrk="1" hangingPunct="1"/>
            <a:r>
              <a:rPr lang="ru-RU" sz="2800" smtClean="0">
                <a:solidFill>
                  <a:srgbClr val="FFFF00"/>
                </a:solidFill>
              </a:rPr>
              <a:t/>
            </a:r>
            <a:br>
              <a:rPr lang="ru-RU" sz="2800" smtClean="0">
                <a:solidFill>
                  <a:srgbClr val="FFFF00"/>
                </a:solidFill>
              </a:rPr>
            </a:br>
            <a:r>
              <a:rPr lang="ru-RU" sz="2800" smtClean="0">
                <a:solidFill>
                  <a:srgbClr val="FFFF00"/>
                </a:solidFill>
              </a:rPr>
              <a:t/>
            </a:r>
            <a:br>
              <a:rPr lang="ru-RU" sz="2800" smtClean="0">
                <a:solidFill>
                  <a:srgbClr val="FFFF00"/>
                </a:solidFill>
              </a:rPr>
            </a:br>
            <a:r>
              <a:rPr lang="ru-RU" sz="2800" smtClean="0">
                <a:solidFill>
                  <a:srgbClr val="FFFF00"/>
                </a:solidFill>
              </a:rPr>
              <a:t/>
            </a:r>
            <a:br>
              <a:rPr lang="ru-RU" sz="2800" smtClean="0">
                <a:solidFill>
                  <a:srgbClr val="FFFF00"/>
                </a:solidFill>
              </a:rPr>
            </a:br>
            <a:r>
              <a:rPr lang="ru-RU" sz="2800" smtClean="0">
                <a:solidFill>
                  <a:srgbClr val="FFFF00"/>
                </a:solidFill>
              </a:rPr>
              <a:t/>
            </a:r>
            <a:br>
              <a:rPr lang="ru-RU" sz="2800" smtClean="0">
                <a:solidFill>
                  <a:srgbClr val="FFFF00"/>
                </a:solidFill>
              </a:rPr>
            </a:br>
            <a:r>
              <a:rPr lang="ru-RU" sz="2800" smtClean="0">
                <a:solidFill>
                  <a:srgbClr val="FFFF00"/>
                </a:solidFill>
              </a:rPr>
              <a:t> </a:t>
            </a:r>
            <a:r>
              <a:rPr lang="ru-RU" sz="3200" smtClean="0">
                <a:solidFill>
                  <a:srgbClr val="FFFF00"/>
                </a:solidFill>
                <a:cs typeface="Times New Roman" pitchFamily="18" charset="0"/>
              </a:rPr>
              <a:t>Проблема наркомании среди молодежи и ее профилактика</a:t>
            </a:r>
            <a:r>
              <a:rPr lang="ru-RU" sz="2800" smtClean="0">
                <a:solidFill>
                  <a:srgbClr val="FFFF00"/>
                </a:solidFill>
              </a:rPr>
              <a:t/>
            </a:r>
            <a:br>
              <a:rPr lang="ru-RU" sz="2800" smtClean="0">
                <a:solidFill>
                  <a:srgbClr val="FFFF00"/>
                </a:solidFill>
              </a:rPr>
            </a:br>
            <a:r>
              <a:rPr lang="ru-RU" sz="2000" smtClean="0">
                <a:solidFill>
                  <a:srgbClr val="FFFF00"/>
                </a:solidFill>
              </a:rPr>
              <a:t/>
            </a:r>
            <a:br>
              <a:rPr lang="ru-RU" sz="2000" smtClean="0">
                <a:solidFill>
                  <a:srgbClr val="FFFF00"/>
                </a:solidFill>
              </a:rPr>
            </a:br>
            <a:r>
              <a:rPr lang="ru-RU" sz="2000" smtClean="0">
                <a:solidFill>
                  <a:srgbClr val="FFFF00"/>
                </a:solidFill>
              </a:rPr>
              <a:t>                                         </a:t>
            </a:r>
            <a:r>
              <a:rPr lang="ru-RU" smtClean="0">
                <a:solidFill>
                  <a:srgbClr val="FFFF00"/>
                </a:solidFill>
              </a:rPr>
              <a:t/>
            </a:r>
            <a:br>
              <a:rPr lang="ru-RU" smtClean="0">
                <a:solidFill>
                  <a:srgbClr val="FFFF00"/>
                </a:solidFill>
              </a:rPr>
            </a:br>
            <a:r>
              <a:rPr lang="ru-RU" smtClean="0">
                <a:solidFill>
                  <a:srgbClr val="FFC000"/>
                </a:solidFill>
              </a:rPr>
              <a:t>  </a:t>
            </a:r>
            <a:endParaRPr lang="ru-RU" sz="3600" smtClean="0">
              <a:solidFill>
                <a:srgbClr val="FFC000"/>
              </a:solidFill>
            </a:endParaRPr>
          </a:p>
        </p:txBody>
      </p:sp>
      <p:pic>
        <p:nvPicPr>
          <p:cNvPr id="3" name="Picture 2" descr="C:\Users\Владелец\Desktop\Pictures\ПСИХОЛОГУ\ch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0504"/>
            <a:ext cx="1857388" cy="2600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ьть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59791" y="500041"/>
            <a:ext cx="3098292" cy="2201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2857500" y="5572125"/>
            <a:ext cx="47863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Выполнила: ученица 10В класса МБВ(С)ОУ В(С)ОШ № 185 </a:t>
            </a:r>
          </a:p>
          <a:p>
            <a:pPr algn="r"/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Симаковская Екатерина </a:t>
            </a:r>
          </a:p>
        </p:txBody>
      </p:sp>
    </p:spTree>
    <p:custDataLst>
      <p:tags r:id="rId1"/>
    </p:custData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 bwMode="auto">
          <a:xfrm>
            <a:off x="747713" y="1122363"/>
            <a:ext cx="7648575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ru-RU" sz="24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ru-RU" sz="240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endParaRPr lang="ru-RU" sz="240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ru-RU" sz="240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endParaRPr lang="ru-RU" sz="240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ru-RU" sz="240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endParaRPr lang="ru-RU" sz="240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500063" y="357188"/>
            <a:ext cx="76485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endParaRPr lang="ru-RU" sz="240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endParaRPr lang="ru-RU" sz="240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endParaRPr lang="ru-RU" sz="240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4100" name="Прямоугольник 4"/>
          <p:cNvSpPr>
            <a:spLocks noChangeArrowheads="1"/>
          </p:cNvSpPr>
          <p:nvPr/>
        </p:nvSpPr>
        <p:spPr bwMode="auto">
          <a:xfrm>
            <a:off x="214313" y="357188"/>
            <a:ext cx="714375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endParaRPr lang="ru-RU" b="1" i="1"/>
          </a:p>
          <a:p>
            <a:pPr algn="just" eaLnBrk="1" hangingPunct="1"/>
            <a:endParaRPr lang="ru-RU" b="1" i="1"/>
          </a:p>
          <a:p>
            <a:pPr algn="just" eaLnBrk="1" hangingPunct="1"/>
            <a:r>
              <a:rPr lang="ru-RU" b="1" i="1"/>
              <a:t> </a:t>
            </a:r>
            <a:r>
              <a:rPr lang="ru-RU" sz="2000" b="1" i="1">
                <a:solidFill>
                  <a:srgbClr val="FFFF00"/>
                </a:solidFill>
              </a:rPr>
              <a:t>Наркомания</a:t>
            </a:r>
            <a:r>
              <a:rPr lang="ru-RU" sz="2000" b="1">
                <a:solidFill>
                  <a:srgbClr val="FFFF00"/>
                </a:solidFill>
              </a:rPr>
              <a:t> – </a:t>
            </a:r>
            <a:r>
              <a:rPr lang="ru-RU" sz="2000" b="1">
                <a:solidFill>
                  <a:srgbClr val="002060"/>
                </a:solidFill>
              </a:rPr>
              <a:t>это вредная привычка, болезненное пристрастие к употреблению разными способами наркотических веществ для того. чтобы попасть в одурманившее состояние</a:t>
            </a:r>
          </a:p>
          <a:p>
            <a:pPr eaLnBrk="1" hangingPunct="1"/>
            <a:r>
              <a:rPr lang="ru-RU" sz="2000" b="1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101" name="Прямоугольник 5"/>
          <p:cNvSpPr>
            <a:spLocks noChangeArrowheads="1"/>
          </p:cNvSpPr>
          <p:nvPr/>
        </p:nvSpPr>
        <p:spPr bwMode="auto">
          <a:xfrm>
            <a:off x="214313" y="3000375"/>
            <a:ext cx="728662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solidFill>
                  <a:srgbClr val="FFFF00"/>
                </a:solidFill>
              </a:rPr>
              <a:t>	</a:t>
            </a:r>
            <a:r>
              <a:rPr lang="ru-RU" sz="2000" b="1">
                <a:solidFill>
                  <a:srgbClr val="002060"/>
                </a:solidFill>
              </a:rPr>
              <a:t>По оценкам экспертов наркомании подвержены в основном подростки и молодежь. По статистике, основными потребителями наркотиков являются люди </a:t>
            </a:r>
            <a:r>
              <a:rPr lang="ru-RU" sz="2000" b="1">
                <a:solidFill>
                  <a:srgbClr val="FFFF00"/>
                </a:solidFill>
              </a:rPr>
              <a:t>от 14 до 30 лет. </a:t>
            </a:r>
            <a:r>
              <a:rPr lang="ru-RU" sz="2000" b="1">
                <a:solidFill>
                  <a:srgbClr val="002060"/>
                </a:solidFill>
              </a:rPr>
              <a:t>Поэтому проблема распространения и употребления наркотиков в молодежной и образовательной среде приобрела особую актуальность и требует совместных и решительных мер.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2" descr="knigi-124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188"/>
            <a:ext cx="2143125" cy="214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Прямоугольник 3"/>
          <p:cNvSpPr>
            <a:spLocks noChangeArrowheads="1"/>
          </p:cNvSpPr>
          <p:nvPr/>
        </p:nvSpPr>
        <p:spPr bwMode="auto">
          <a:xfrm>
            <a:off x="1214438" y="5715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b="1" i="1"/>
          </a:p>
          <a:p>
            <a:pPr eaLnBrk="1" hangingPunct="1"/>
            <a:endParaRPr lang="ru-RU"/>
          </a:p>
        </p:txBody>
      </p:sp>
      <p:sp>
        <p:nvSpPr>
          <p:cNvPr id="6148" name="Прямоугольник 5"/>
          <p:cNvSpPr>
            <a:spLocks noChangeArrowheads="1"/>
          </p:cNvSpPr>
          <p:nvPr/>
        </p:nvSpPr>
        <p:spPr bwMode="auto">
          <a:xfrm>
            <a:off x="2214563" y="428625"/>
            <a:ext cx="5000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b="1">
                <a:solidFill>
                  <a:srgbClr val="FFFF00"/>
                </a:solidFill>
              </a:rPr>
              <a:t>Статистические данные по России и Свердловской области за 2012 год.</a:t>
            </a:r>
            <a:endParaRPr lang="ru-RU">
              <a:solidFill>
                <a:srgbClr val="FFFF00"/>
              </a:solidFill>
            </a:endParaRPr>
          </a:p>
        </p:txBody>
      </p:sp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428625" y="1785938"/>
            <a:ext cx="6929438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>
                <a:solidFill>
                  <a:srgbClr val="002060"/>
                </a:solidFill>
              </a:rPr>
              <a:t> За 2012 год смертность от передозировок наркотиками в России увеличилась без малого на 20 % (с 6606 до 7855 человек). </a:t>
            </a:r>
          </a:p>
          <a:p>
            <a:pPr>
              <a:buFont typeface="Wingdings" pitchFamily="2" charset="2"/>
              <a:buChar char="v"/>
            </a:pPr>
            <a:r>
              <a:rPr lang="ru-RU">
                <a:solidFill>
                  <a:srgbClr val="002060"/>
                </a:solidFill>
              </a:rPr>
              <a:t>В 2012 году, в Екатеринбурге и Свердловской области смертность от передозировок в очередной раз существенно упала. В 2011 году - 295 человек, в 2012 – 190 человек.</a:t>
            </a:r>
          </a:p>
          <a:p>
            <a:pPr>
              <a:buFont typeface="Wingdings" pitchFamily="2" charset="2"/>
              <a:buChar char="v"/>
            </a:pPr>
            <a:r>
              <a:rPr lang="ru-RU">
                <a:solidFill>
                  <a:srgbClr val="002060"/>
                </a:solidFill>
              </a:rPr>
              <a:t>Показатель первичной заболеваемости в Свердловской области значительно превышает средний по стране - это 29,4 случая на 100 тысяч населения, против 15,4 по России.</a:t>
            </a:r>
          </a:p>
          <a:p>
            <a:pPr>
              <a:buFont typeface="Wingdings" pitchFamily="2" charset="2"/>
              <a:buChar char="v"/>
            </a:pPr>
            <a:r>
              <a:rPr lang="ru-RU">
                <a:solidFill>
                  <a:srgbClr val="002060"/>
                </a:solidFill>
              </a:rPr>
              <a:t> Всего в 2012 году выявлено 74 факта почтовых отправлений психоактивных веществ, изъято более 48 килограммов наркотиков.</a:t>
            </a:r>
          </a:p>
          <a:p>
            <a:pPr>
              <a:buFont typeface="Wingdings" pitchFamily="2" charset="2"/>
              <a:buChar char="v"/>
            </a:pPr>
            <a:r>
              <a:rPr lang="ru-RU">
                <a:solidFill>
                  <a:srgbClr val="002060"/>
                </a:solidFill>
              </a:rPr>
              <a:t> В 2011 году синтетические наркотики составляли в структуре изъятых наркотиков 16 %, а в 2012 году уже 35,7 %.</a:t>
            </a:r>
          </a:p>
          <a:p>
            <a:pPr>
              <a:buFont typeface="Wingdings" pitchFamily="2" charset="2"/>
              <a:buChar char="v"/>
            </a:pPr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500063" y="642938"/>
            <a:ext cx="6786562" cy="656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solidFill>
                  <a:srgbClr val="FFFF00"/>
                </a:solidFill>
              </a:rPr>
              <a:t>Лучшая методика борьбы с наркоманией -</a:t>
            </a:r>
            <a:r>
              <a:rPr lang="ru-RU" sz="2000" b="1">
                <a:solidFill>
                  <a:srgbClr val="002060"/>
                </a:solidFill>
              </a:rPr>
              <a:t> </a:t>
            </a:r>
            <a:r>
              <a:rPr lang="ru-RU" sz="2000" b="1">
                <a:solidFill>
                  <a:srgbClr val="FFFF00"/>
                </a:solidFill>
              </a:rPr>
              <a:t>профилактика. Ведь как показывает мировая практика, излечить от наркомании удается не более 2-3 процентов заболевших.</a:t>
            </a:r>
          </a:p>
          <a:p>
            <a:pPr algn="just"/>
            <a:endParaRPr lang="ru-RU" sz="2000" b="1">
              <a:solidFill>
                <a:srgbClr val="002060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2000" b="1">
                <a:solidFill>
                  <a:srgbClr val="002060"/>
                </a:solidFill>
              </a:rPr>
              <a:t>Обучение педагогов основам профилактической работы, предоставление им адекватной информации о наркологических заболеваниях, вооружение их конкретными психотехническими и психотерапевтическими приемами (ролевые игры, тренинги, психодрама, дискуссионная работа), способами формирования системы альтернативных наркотикам увлечений, позволит уже в ближайшем будущем оградить подрастающие поколение страны от наркотической эпидемии </a:t>
            </a:r>
          </a:p>
          <a:p>
            <a:pPr algn="just" eaLnBrk="1" hangingPunct="1">
              <a:lnSpc>
                <a:spcPct val="80000"/>
              </a:lnSpc>
            </a:pPr>
            <a:endParaRPr lang="ru-RU" sz="2000" b="1">
              <a:solidFill>
                <a:srgbClr val="002060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2000" b="1">
                <a:solidFill>
                  <a:srgbClr val="FFFF00"/>
                </a:solidFill>
              </a:rPr>
              <a:t>Организация мероприятий по профилактике наркомании строится на  основе целевых программ, объединенных общей концепцией                             профилактической работы. </a:t>
            </a:r>
          </a:p>
          <a:p>
            <a:pPr eaLnBrk="1" hangingPunct="1">
              <a:lnSpc>
                <a:spcPct val="80000"/>
              </a:lnSpc>
            </a:pPr>
            <a:endParaRPr lang="ru-RU"/>
          </a:p>
          <a:p>
            <a:pPr eaLnBrk="1" hangingPunct="1">
              <a:lnSpc>
                <a:spcPct val="80000"/>
              </a:lnSpc>
            </a:pPr>
            <a:r>
              <a:rPr lang="ru-RU"/>
              <a:t>           </a:t>
            </a:r>
            <a:endParaRPr lang="ru-RU" b="1" i="1"/>
          </a:p>
          <a:p>
            <a:pPr algn="just"/>
            <a:endParaRPr lang="ru-RU"/>
          </a:p>
          <a:p>
            <a:endParaRPr 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вал 1"/>
          <p:cNvSpPr>
            <a:spLocks noChangeArrowheads="1"/>
          </p:cNvSpPr>
          <p:nvPr/>
        </p:nvSpPr>
        <p:spPr bwMode="auto">
          <a:xfrm>
            <a:off x="3071813" y="2857500"/>
            <a:ext cx="2000250" cy="142875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</a:endParaRPr>
          </a:p>
          <a:p>
            <a:pPr>
              <a:defRPr/>
            </a:pPr>
            <a:r>
              <a:rPr lang="ru-RU" dirty="0">
                <a:latin typeface="Arial" charset="0"/>
              </a:rPr>
              <a:t>     Школа</a:t>
            </a:r>
          </a:p>
        </p:txBody>
      </p:sp>
      <p:sp>
        <p:nvSpPr>
          <p:cNvPr id="3" name="Овал 2"/>
          <p:cNvSpPr/>
          <p:nvPr/>
        </p:nvSpPr>
        <p:spPr bwMode="auto">
          <a:xfrm>
            <a:off x="1382367" y="1096622"/>
            <a:ext cx="1571636" cy="1571636"/>
          </a:xfrm>
          <a:prstGeom prst="ellips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algn="ctr"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Центр «Диалог» </a:t>
            </a:r>
          </a:p>
        </p:txBody>
      </p:sp>
      <p:sp>
        <p:nvSpPr>
          <p:cNvPr id="8198" name="Овал 7"/>
          <p:cNvSpPr>
            <a:spLocks noChangeArrowheads="1"/>
          </p:cNvSpPr>
          <p:nvPr/>
        </p:nvSpPr>
        <p:spPr bwMode="auto">
          <a:xfrm>
            <a:off x="3214688" y="857250"/>
            <a:ext cx="1571625" cy="15716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1714500" y="1143000"/>
            <a:ext cx="661035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ru-RU" sz="240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0" y="0"/>
            <a:ext cx="7648575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Взаимодействие школы с учреждениями системы профилактики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ru-RU" sz="24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endParaRPr lang="ru-RU" sz="240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4352" name="Стрелка вверх 11"/>
          <p:cNvSpPr>
            <a:spLocks noChangeArrowheads="1"/>
          </p:cNvSpPr>
          <p:nvPr/>
        </p:nvSpPr>
        <p:spPr bwMode="auto">
          <a:xfrm rot="3078777">
            <a:off x="4760912" y="2557463"/>
            <a:ext cx="500063" cy="357188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4353" name="Стрелка вверх 13"/>
          <p:cNvSpPr>
            <a:spLocks noChangeArrowheads="1"/>
          </p:cNvSpPr>
          <p:nvPr/>
        </p:nvSpPr>
        <p:spPr bwMode="auto">
          <a:xfrm>
            <a:off x="3786188" y="2428875"/>
            <a:ext cx="500062" cy="357188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7419" name="Стрелка вверх 14"/>
          <p:cNvSpPr>
            <a:spLocks noChangeArrowheads="1"/>
          </p:cNvSpPr>
          <p:nvPr/>
        </p:nvSpPr>
        <p:spPr bwMode="auto">
          <a:xfrm rot="19050594">
            <a:off x="2644775" y="2614613"/>
            <a:ext cx="500063" cy="409575"/>
          </a:xfrm>
          <a:prstGeom prst="upArrow">
            <a:avLst>
              <a:gd name="adj1" fmla="val 50000"/>
              <a:gd name="adj2" fmla="val 50060"/>
            </a:avLst>
          </a:prstGeom>
          <a:solidFill>
            <a:schemeClr val="accent2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7420" name="Стрелка вверх 15"/>
          <p:cNvSpPr>
            <a:spLocks noChangeArrowheads="1"/>
          </p:cNvSpPr>
          <p:nvPr/>
        </p:nvSpPr>
        <p:spPr bwMode="auto">
          <a:xfrm rot="16200000">
            <a:off x="2321719" y="3321844"/>
            <a:ext cx="500063" cy="428625"/>
          </a:xfrm>
          <a:prstGeom prst="upArrow">
            <a:avLst>
              <a:gd name="adj1" fmla="val 50000"/>
              <a:gd name="adj2" fmla="val 49928"/>
            </a:avLst>
          </a:prstGeom>
          <a:solidFill>
            <a:schemeClr val="accent2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4356" name="Стрелка вверх 16"/>
          <p:cNvSpPr>
            <a:spLocks noChangeArrowheads="1"/>
          </p:cNvSpPr>
          <p:nvPr/>
        </p:nvSpPr>
        <p:spPr bwMode="auto">
          <a:xfrm rot="8999241">
            <a:off x="4699000" y="4173538"/>
            <a:ext cx="500063" cy="357187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7422" name="Стрелка вверх 17"/>
          <p:cNvSpPr>
            <a:spLocks noChangeArrowheads="1"/>
          </p:cNvSpPr>
          <p:nvPr/>
        </p:nvSpPr>
        <p:spPr bwMode="auto">
          <a:xfrm rot="10800000">
            <a:off x="3857625" y="4357688"/>
            <a:ext cx="500063" cy="357187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7423" name="Стрелка вверх 18"/>
          <p:cNvSpPr>
            <a:spLocks noChangeArrowheads="1"/>
          </p:cNvSpPr>
          <p:nvPr/>
        </p:nvSpPr>
        <p:spPr bwMode="auto">
          <a:xfrm rot="14004534">
            <a:off x="2877345" y="4288631"/>
            <a:ext cx="500062" cy="428625"/>
          </a:xfrm>
          <a:prstGeom prst="upArrow">
            <a:avLst>
              <a:gd name="adj1" fmla="val 50000"/>
              <a:gd name="adj2" fmla="val 49893"/>
            </a:avLst>
          </a:prstGeom>
          <a:solidFill>
            <a:schemeClr val="accent2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3214745" y="857299"/>
            <a:ext cx="1571636" cy="1571636"/>
          </a:xfrm>
          <a:prstGeom prst="ellips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algn="ctr"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ТКДН и ЗП</a:t>
            </a:r>
          </a:p>
        </p:txBody>
      </p:sp>
      <p:sp>
        <p:nvSpPr>
          <p:cNvPr id="20" name="Овал 19"/>
          <p:cNvSpPr/>
          <p:nvPr/>
        </p:nvSpPr>
        <p:spPr bwMode="auto">
          <a:xfrm>
            <a:off x="1285852" y="4429132"/>
            <a:ext cx="1643141" cy="1571569"/>
          </a:xfrm>
          <a:prstGeom prst="ellips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algn="ctr"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Отдел координации работы по профилактике и борьбе с наркоманией</a:t>
            </a:r>
          </a:p>
        </p:txBody>
      </p:sp>
      <p:sp>
        <p:nvSpPr>
          <p:cNvPr id="21" name="Овал 20"/>
          <p:cNvSpPr/>
          <p:nvPr/>
        </p:nvSpPr>
        <p:spPr bwMode="auto">
          <a:xfrm>
            <a:off x="785853" y="2857563"/>
            <a:ext cx="1571636" cy="1571636"/>
          </a:xfrm>
          <a:prstGeom prst="ellips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Центр «Семья и школа»</a:t>
            </a:r>
          </a:p>
        </p:txBody>
      </p:sp>
      <p:sp>
        <p:nvSpPr>
          <p:cNvPr id="22" name="Овал 21"/>
          <p:cNvSpPr/>
          <p:nvPr/>
        </p:nvSpPr>
        <p:spPr bwMode="auto">
          <a:xfrm>
            <a:off x="5786446" y="2714620"/>
            <a:ext cx="1571570" cy="1643141"/>
          </a:xfrm>
          <a:prstGeom prst="ellips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algn="ctr"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ГБУЗ СО  центр по</a:t>
            </a:r>
          </a:p>
          <a:p>
            <a:pPr algn="ctr"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Профилактике и борьбе со СПИД</a:t>
            </a:r>
          </a:p>
        </p:txBody>
      </p:sp>
      <p:sp>
        <p:nvSpPr>
          <p:cNvPr id="23" name="Овал 22"/>
          <p:cNvSpPr/>
          <p:nvPr/>
        </p:nvSpPr>
        <p:spPr bwMode="auto">
          <a:xfrm>
            <a:off x="3286116" y="4857760"/>
            <a:ext cx="1643141" cy="1643007"/>
          </a:xfrm>
          <a:prstGeom prst="ellips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Управление ФСКН России по СО</a:t>
            </a:r>
          </a:p>
        </p:txBody>
      </p:sp>
      <p:sp>
        <p:nvSpPr>
          <p:cNvPr id="24" name="Овал 23"/>
          <p:cNvSpPr/>
          <p:nvPr/>
        </p:nvSpPr>
        <p:spPr bwMode="auto">
          <a:xfrm>
            <a:off x="4929190" y="4357694"/>
            <a:ext cx="1857388" cy="1928826"/>
          </a:xfrm>
          <a:prstGeom prst="ellips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algn="ctr"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Наркологическое диспансерное отделение ГБУЗ СО «СОКПБ» филиала «Детство»</a:t>
            </a:r>
          </a:p>
        </p:txBody>
      </p:sp>
      <p:sp>
        <p:nvSpPr>
          <p:cNvPr id="25" name="Овал 24"/>
          <p:cNvSpPr/>
          <p:nvPr/>
        </p:nvSpPr>
        <p:spPr bwMode="auto">
          <a:xfrm>
            <a:off x="4929258" y="1143051"/>
            <a:ext cx="1571636" cy="1571636"/>
          </a:xfrm>
          <a:prstGeom prst="ellips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ОП ПДН № 6,8,9,10,</a:t>
            </a:r>
          </a:p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26" name="Стрелка вверх 15"/>
          <p:cNvSpPr>
            <a:spLocks noChangeArrowheads="1"/>
          </p:cNvSpPr>
          <p:nvPr/>
        </p:nvSpPr>
        <p:spPr bwMode="auto">
          <a:xfrm rot="5400000">
            <a:off x="5198269" y="3337719"/>
            <a:ext cx="500063" cy="428625"/>
          </a:xfrm>
          <a:prstGeom prst="upArrow">
            <a:avLst>
              <a:gd name="adj1" fmla="val 50000"/>
              <a:gd name="adj2" fmla="val 49928"/>
            </a:avLst>
          </a:prstGeom>
          <a:solidFill>
            <a:schemeClr val="accent2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214313" y="0"/>
            <a:ext cx="71437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endParaRPr lang="ru-RU" sz="14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Результаты тестирования учащихся на наличие ПАВ в  2013 -2014 учебном году</a:t>
            </a:r>
            <a:endParaRPr lang="ru-RU" sz="2800">
              <a:solidFill>
                <a:srgbClr val="FFFF00"/>
              </a:solidFill>
            </a:endParaRPr>
          </a:p>
          <a:p>
            <a:r>
              <a:rPr lang="ru-RU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800">
              <a:solidFill>
                <a:srgbClr val="FFFF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625" y="1500188"/>
          <a:ext cx="7072333" cy="5186237"/>
        </p:xfrm>
        <a:graphic>
          <a:graphicData uri="http://schemas.openxmlformats.org/drawingml/2006/table">
            <a:tbl>
              <a:tblPr/>
              <a:tblGrid>
                <a:gridCol w="541338"/>
                <a:gridCol w="4079875"/>
                <a:gridCol w="2451120"/>
              </a:tblGrid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отчетные показатели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значения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обучающихся, подлежавших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тестированию, из них: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47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полученных информационных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согласий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47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отказавшихся от тестирования ( с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указанием, по возможности, причин отказа)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обучающихся, принявших участие в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тестировании, из них: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28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1.4.1.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обучающихся, включенных по результатам тестирования в группу «риска»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обучающихся, давших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информированное согласие, но не принявших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 тестировании ( с указанием причин 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5 -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персучет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4 - болеют,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1 -в центре реабилитации.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5  - обучаются с 16.00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4-  занятий сегодня нет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0063" y="214313"/>
            <a:ext cx="738505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Вопрос о необходимости чтения лекций о вреде алкоголя и наркотиков</a:t>
            </a:r>
            <a:r>
              <a:rPr kumimoji="0" lang="ru-RU" sz="2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ответ "да" 76% ответ "нет" 24% 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51521" y="1714488"/>
          <a:ext cx="7488832" cy="4379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214282" y="428604"/>
          <a:ext cx="7427168" cy="5840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3.3"/>
</p:tagLst>
</file>

<file path=ppt/theme/theme1.xml><?xml version="1.0" encoding="utf-8"?>
<a:theme xmlns:a="http://schemas.openxmlformats.org/drawingml/2006/main" name="Кимоно">
  <a:themeElements>
    <a:clrScheme name="Кимоно 5">
      <a:dk1>
        <a:srgbClr val="2F1311"/>
      </a:dk1>
      <a:lt1>
        <a:srgbClr val="7A9C7C"/>
      </a:lt1>
      <a:dk2>
        <a:srgbClr val="FBEBC3"/>
      </a:dk2>
      <a:lt2>
        <a:srgbClr val="3C503D"/>
      </a:lt2>
      <a:accent1>
        <a:srgbClr val="D5B781"/>
      </a:accent1>
      <a:accent2>
        <a:srgbClr val="C16059"/>
      </a:accent2>
      <a:accent3>
        <a:srgbClr val="BECBBF"/>
      </a:accent3>
      <a:accent4>
        <a:srgbClr val="270E0D"/>
      </a:accent4>
      <a:accent5>
        <a:srgbClr val="E7D8C1"/>
      </a:accent5>
      <a:accent6>
        <a:srgbClr val="AF5650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Кимоно 5">
    <a:dk1>
      <a:srgbClr val="2F1311"/>
    </a:dk1>
    <a:lt1>
      <a:srgbClr val="7A9C7C"/>
    </a:lt1>
    <a:dk2>
      <a:srgbClr val="FBEBC3"/>
    </a:dk2>
    <a:lt2>
      <a:srgbClr val="3C503D"/>
    </a:lt2>
    <a:accent1>
      <a:srgbClr val="D5B781"/>
    </a:accent1>
    <a:accent2>
      <a:srgbClr val="C16059"/>
    </a:accent2>
    <a:accent3>
      <a:srgbClr val="BECBBF"/>
    </a:accent3>
    <a:accent4>
      <a:srgbClr val="270E0D"/>
    </a:accent4>
    <a:accent5>
      <a:srgbClr val="E7D8C1"/>
    </a:accent5>
    <a:accent6>
      <a:srgbClr val="AF5650"/>
    </a:accent6>
    <a:hlink>
      <a:srgbClr val="F0B854"/>
    </a:hlink>
    <a:folHlink>
      <a:srgbClr val="DC893E"/>
    </a:folHlink>
  </a:clrScheme>
  <a:fontScheme name="Кимоно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Кимоно 5">
    <a:dk1>
      <a:srgbClr val="2F1311"/>
    </a:dk1>
    <a:lt1>
      <a:srgbClr val="7A9C7C"/>
    </a:lt1>
    <a:dk2>
      <a:srgbClr val="FBEBC3"/>
    </a:dk2>
    <a:lt2>
      <a:srgbClr val="3C503D"/>
    </a:lt2>
    <a:accent1>
      <a:srgbClr val="D5B781"/>
    </a:accent1>
    <a:accent2>
      <a:srgbClr val="C16059"/>
    </a:accent2>
    <a:accent3>
      <a:srgbClr val="BECBBF"/>
    </a:accent3>
    <a:accent4>
      <a:srgbClr val="270E0D"/>
    </a:accent4>
    <a:accent5>
      <a:srgbClr val="E7D8C1"/>
    </a:accent5>
    <a:accent6>
      <a:srgbClr val="AF5650"/>
    </a:accent6>
    <a:hlink>
      <a:srgbClr val="F0B854"/>
    </a:hlink>
    <a:folHlink>
      <a:srgbClr val="DC893E"/>
    </a:folHlink>
  </a:clrScheme>
  <a:fontScheme name="Кимоно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1048</TotalTime>
  <Words>747</Words>
  <Application>Microsoft Office PowerPoint</Application>
  <PresentationFormat>Экран (4:3)</PresentationFormat>
  <Paragraphs>153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Кимоно</vt:lpstr>
      <vt:lpstr>     Проблема наркомании среди молодежи и ее профилактика                                       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    Проблема наркомании среди молодежи и ее профилактика                                              </vt:lpstr>
    </vt:vector>
  </TitlesOfParts>
  <Company>Reanimator 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Педагогические условия профессионального самоопределения учащихся в процессе обучения технологии «Вышивка шелковыми лентами» </dc:title>
  <dc:creator>Lazarev</dc:creator>
  <cp:lastModifiedBy>1</cp:lastModifiedBy>
  <cp:revision>186</cp:revision>
  <dcterms:created xsi:type="dcterms:W3CDTF">2009-05-24T21:54:31Z</dcterms:created>
  <dcterms:modified xsi:type="dcterms:W3CDTF">2014-02-14T05:42:07Z</dcterms:modified>
</cp:coreProperties>
</file>