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50" r:id="rId2"/>
    <p:sldMasterId id="2147483651" r:id="rId3"/>
  </p:sldMasterIdLst>
  <p:notesMasterIdLst>
    <p:notesMasterId r:id="rId42"/>
  </p:notesMasterIdLst>
  <p:sldIdLst>
    <p:sldId id="259" r:id="rId4"/>
    <p:sldId id="634" r:id="rId5"/>
    <p:sldId id="806" r:id="rId6"/>
    <p:sldId id="808" r:id="rId7"/>
    <p:sldId id="832" r:id="rId8"/>
    <p:sldId id="831" r:id="rId9"/>
    <p:sldId id="836" r:id="rId10"/>
    <p:sldId id="837" r:id="rId11"/>
    <p:sldId id="835" r:id="rId12"/>
    <p:sldId id="838" r:id="rId13"/>
    <p:sldId id="719" r:id="rId14"/>
    <p:sldId id="844" r:id="rId15"/>
    <p:sldId id="839" r:id="rId16"/>
    <p:sldId id="852" r:id="rId17"/>
    <p:sldId id="853" r:id="rId18"/>
    <p:sldId id="854" r:id="rId19"/>
    <p:sldId id="855" r:id="rId20"/>
    <p:sldId id="842" r:id="rId21"/>
    <p:sldId id="840" r:id="rId22"/>
    <p:sldId id="850" r:id="rId23"/>
    <p:sldId id="849" r:id="rId24"/>
    <p:sldId id="848" r:id="rId25"/>
    <p:sldId id="847" r:id="rId26"/>
    <p:sldId id="861" r:id="rId27"/>
    <p:sldId id="851" r:id="rId28"/>
    <p:sldId id="856" r:id="rId29"/>
    <p:sldId id="858" r:id="rId30"/>
    <p:sldId id="795" r:id="rId31"/>
    <p:sldId id="843" r:id="rId32"/>
    <p:sldId id="857" r:id="rId33"/>
    <p:sldId id="859" r:id="rId34"/>
    <p:sldId id="865" r:id="rId35"/>
    <p:sldId id="864" r:id="rId36"/>
    <p:sldId id="863" r:id="rId37"/>
    <p:sldId id="862" r:id="rId38"/>
    <p:sldId id="866" r:id="rId39"/>
    <p:sldId id="860" r:id="rId40"/>
    <p:sldId id="64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6D0"/>
    <a:srgbClr val="3636A8"/>
    <a:srgbClr val="FFFF99"/>
    <a:srgbClr val="FF9933"/>
    <a:srgbClr val="FFCC99"/>
    <a:srgbClr val="FFFF00"/>
    <a:srgbClr val="FF3300"/>
    <a:srgbClr val="006600"/>
    <a:srgbClr val="FF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7440" autoAdjust="0"/>
  </p:normalViewPr>
  <p:slideViewPr>
    <p:cSldViewPr>
      <p:cViewPr varScale="1">
        <p:scale>
          <a:sx n="109" d="100"/>
          <a:sy n="10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2A7-B229-4F8E-9B21-3B6D82FE8EEA}" type="datetimeFigureOut">
              <a:rPr lang="ru-RU" smtClean="0"/>
              <a:pPr/>
              <a:t>08.04.2024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A0D-6328-4883-A767-33D382F2DE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ТИТУЛ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одложка_иннопро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508" y="184482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646D0"/>
                </a:solidFill>
                <a:latin typeface="Arial Narrow" panose="020B0606020202030204" pitchFamily="34" charset="0"/>
                <a:cs typeface="Times New Roman" pitchFamily="18" charset="0"/>
              </a:rPr>
              <a:t>Средства индивидуальной защиты</a:t>
            </a:r>
            <a:endParaRPr lang="ru-RU" sz="4000" b="1" dirty="0">
              <a:solidFill>
                <a:srgbClr val="2646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865D1-7BC5-4F17-AF26-9C9CDCAD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7" y="3356992"/>
            <a:ext cx="5696766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96952" cy="29969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Определение норм выдачи СИЗ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767н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795FB-4CF8-C993-D1F5-60C0230B7F15}"/>
              </a:ext>
            </a:extLst>
          </p:cNvPr>
          <p:cNvSpPr txBox="1"/>
          <p:nvPr/>
        </p:nvSpPr>
        <p:spPr>
          <a:xfrm>
            <a:off x="134888" y="1772816"/>
            <a:ext cx="7245424" cy="85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ЕДИНЫЕ ТИПОВЫЕ НОРМЫ ВЫДАЧИ СРЕДСТВ ИНДИВИДУАЛЬНОЙ ЗАЩИТЫ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 ПРОФЕССИЯМ (ДОЛЖНОСТЯМ)</a:t>
            </a: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C2D3584-D8AE-B800-C7EF-2A2B75A088A6}"/>
              </a:ext>
            </a:extLst>
          </p:cNvPr>
          <p:cNvGraphicFramePr>
            <a:graphicFrameLocks noGrp="1"/>
          </p:cNvGraphicFramePr>
          <p:nvPr/>
        </p:nvGraphicFramePr>
        <p:xfrm>
          <a:off x="0" y="2564904"/>
          <a:ext cx="9144001" cy="658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658">
                  <a:extLst>
                    <a:ext uri="{9D8B030D-6E8A-4147-A177-3AD203B41FA5}">
                      <a16:colId xmlns:a16="http://schemas.microsoft.com/office/drawing/2014/main" val="120230957"/>
                    </a:ext>
                  </a:extLst>
                </a:gridCol>
                <a:gridCol w="1156855">
                  <a:extLst>
                    <a:ext uri="{9D8B030D-6E8A-4147-A177-3AD203B41FA5}">
                      <a16:colId xmlns:a16="http://schemas.microsoft.com/office/drawing/2014/main" val="3782310514"/>
                    </a:ext>
                  </a:extLst>
                </a:gridCol>
                <a:gridCol w="1632335">
                  <a:extLst>
                    <a:ext uri="{9D8B030D-6E8A-4147-A177-3AD203B41FA5}">
                      <a16:colId xmlns:a16="http://schemas.microsoft.com/office/drawing/2014/main" val="1843513769"/>
                    </a:ext>
                  </a:extLst>
                </a:gridCol>
                <a:gridCol w="4049381">
                  <a:extLst>
                    <a:ext uri="{9D8B030D-6E8A-4147-A177-3AD203B41FA5}">
                      <a16:colId xmlns:a16="http://schemas.microsoft.com/office/drawing/2014/main" val="2932232649"/>
                    </a:ext>
                  </a:extLst>
                </a:gridCol>
                <a:gridCol w="1709772">
                  <a:extLst>
                    <a:ext uri="{9D8B030D-6E8A-4147-A177-3AD203B41FA5}">
                      <a16:colId xmlns:a16="http://schemas.microsoft.com/office/drawing/2014/main" val="1643437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kern="100" dirty="0">
                          <a:solidFill>
                            <a:srgbClr val="2646D0"/>
                          </a:solidFill>
                          <a:effectLst/>
                        </a:rPr>
                        <a:t>N п/п</a:t>
                      </a:r>
                      <a:endParaRPr lang="ru-RU" sz="11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kern="100" dirty="0">
                          <a:solidFill>
                            <a:srgbClr val="2646D0"/>
                          </a:solidFill>
                          <a:effectLst/>
                        </a:rPr>
                        <a:t>Наименование профессий и должностей</a:t>
                      </a:r>
                      <a:endParaRPr lang="ru-RU" sz="11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kern="100" dirty="0">
                          <a:solidFill>
                            <a:srgbClr val="2646D0"/>
                          </a:solidFill>
                          <a:effectLst/>
                        </a:rPr>
                        <a:t>Тип средства защиты</a:t>
                      </a:r>
                      <a:endParaRPr lang="ru-RU" sz="11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kern="100" dirty="0">
                          <a:solidFill>
                            <a:srgbClr val="2646D0"/>
                          </a:solidFill>
                          <a:effectLst/>
                        </a:rPr>
                        <a:t>Наименование специальной одежды, специальной обуви и других средств индивидуальной защиты</a:t>
                      </a:r>
                      <a:endParaRPr lang="ru-RU" sz="11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kern="100" dirty="0">
                          <a:solidFill>
                            <a:srgbClr val="2646D0"/>
                          </a:solidFill>
                          <a:effectLst/>
                        </a:rPr>
                        <a:t>Нормы выдачи на год (период) (штуки, пары, комплекты, мл)</a:t>
                      </a:r>
                      <a:endParaRPr lang="ru-RU" sz="11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18565378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B569128-4264-C608-EFFA-DFB5B00B34C8}"/>
              </a:ext>
            </a:extLst>
          </p:cNvPr>
          <p:cNvGraphicFramePr>
            <a:graphicFrameLocks noGrp="1"/>
          </p:cNvGraphicFramePr>
          <p:nvPr/>
        </p:nvGraphicFramePr>
        <p:xfrm>
          <a:off x="0" y="3140968"/>
          <a:ext cx="9144001" cy="3538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658">
                  <a:extLst>
                    <a:ext uri="{9D8B030D-6E8A-4147-A177-3AD203B41FA5}">
                      <a16:colId xmlns:a16="http://schemas.microsoft.com/office/drawing/2014/main" val="1830018502"/>
                    </a:ext>
                  </a:extLst>
                </a:gridCol>
                <a:gridCol w="1156855">
                  <a:extLst>
                    <a:ext uri="{9D8B030D-6E8A-4147-A177-3AD203B41FA5}">
                      <a16:colId xmlns:a16="http://schemas.microsoft.com/office/drawing/2014/main" val="3408701467"/>
                    </a:ext>
                  </a:extLst>
                </a:gridCol>
                <a:gridCol w="1632335">
                  <a:extLst>
                    <a:ext uri="{9D8B030D-6E8A-4147-A177-3AD203B41FA5}">
                      <a16:colId xmlns:a16="http://schemas.microsoft.com/office/drawing/2014/main" val="1432431787"/>
                    </a:ext>
                  </a:extLst>
                </a:gridCol>
                <a:gridCol w="4049381">
                  <a:extLst>
                    <a:ext uri="{9D8B030D-6E8A-4147-A177-3AD203B41FA5}">
                      <a16:colId xmlns:a16="http://schemas.microsoft.com/office/drawing/2014/main" val="119245035"/>
                    </a:ext>
                  </a:extLst>
                </a:gridCol>
                <a:gridCol w="1709772">
                  <a:extLst>
                    <a:ext uri="{9D8B030D-6E8A-4147-A177-3AD203B41FA5}">
                      <a16:colId xmlns:a16="http://schemas.microsoft.com/office/drawing/2014/main" val="1278697743"/>
                    </a:ext>
                  </a:extLst>
                </a:gridCol>
              </a:tblGrid>
              <a:tr h="440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4933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Уборщик территорий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extLst>
                  <a:ext uri="{0D108BD9-81ED-4DB2-BD59-A6C34878D82A}">
                    <a16:rowId xmlns:a16="http://schemas.microsoft.com/office/drawing/2014/main" val="241773237"/>
                  </a:ext>
                </a:extLst>
              </a:tr>
              <a:tr h="1833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Одежда специальная защитная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Жилет сигнальный повышенной видимости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</a:t>
                      </a:r>
                    </a:p>
                  </a:txBody>
                  <a:tcPr marL="36142" marR="36142" marT="59460" marB="59460"/>
                </a:tc>
                <a:extLst>
                  <a:ext uri="{0D108BD9-81ED-4DB2-BD59-A6C34878D82A}">
                    <a16:rowId xmlns:a16="http://schemas.microsoft.com/office/drawing/2014/main" val="2368629302"/>
                  </a:ext>
                </a:extLst>
              </a:tr>
              <a:tr h="3314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Костюм для защиты от механических воздействий (истирания)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</a:t>
                      </a:r>
                    </a:p>
                  </a:txBody>
                  <a:tcPr marL="36142" marR="36142" marT="59460" marB="59460"/>
                </a:tc>
                <a:extLst>
                  <a:ext uri="{0D108BD9-81ED-4DB2-BD59-A6C34878D82A}">
                    <a16:rowId xmlns:a16="http://schemas.microsoft.com/office/drawing/2014/main" val="1145173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Пальто, полупальто, плащ для защиты от воды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 на 2 года</a:t>
                      </a:r>
                    </a:p>
                  </a:txBody>
                  <a:tcPr marL="36142" marR="36142" marT="59460" marB="59460"/>
                </a:tc>
                <a:extLst>
                  <a:ext uri="{0D108BD9-81ED-4DB2-BD59-A6C34878D82A}">
                    <a16:rowId xmlns:a16="http://schemas.microsoft.com/office/drawing/2014/main" val="3608163300"/>
                  </a:ext>
                </a:extLst>
              </a:tr>
              <a:tr h="3381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защиты ног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Обувь специальная для защиты от механических воздействий (ударов)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пара</a:t>
                      </a:r>
                    </a:p>
                  </a:txBody>
                  <a:tcPr marL="36142" marR="36142" marT="59460" marB="59460"/>
                </a:tc>
                <a:extLst>
                  <a:ext uri="{0D108BD9-81ED-4DB2-BD59-A6C34878D82A}">
                    <a16:rowId xmlns:a16="http://schemas.microsoft.com/office/drawing/2014/main" val="1829600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защиты рук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Перчатки для защиты от воды и растворов нетоксичных веществ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пар</a:t>
                      </a:r>
                    </a:p>
                  </a:txBody>
                  <a:tcPr marL="36142" marR="36142" marT="59460" marB="59460"/>
                </a:tc>
                <a:extLst>
                  <a:ext uri="{0D108BD9-81ED-4DB2-BD59-A6C34878D82A}">
                    <a16:rowId xmlns:a16="http://schemas.microsoft.com/office/drawing/2014/main" val="3696669781"/>
                  </a:ext>
                </a:extLst>
              </a:tr>
              <a:tr h="2008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Перчатки для защиты от механических воздействий (истирания)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пар</a:t>
                      </a:r>
                    </a:p>
                  </a:txBody>
                  <a:tcPr marL="36142" marR="36142" marT="59460" marB="59460"/>
                </a:tc>
                <a:extLst>
                  <a:ext uri="{0D108BD9-81ED-4DB2-BD59-A6C34878D82A}">
                    <a16:rowId xmlns:a16="http://schemas.microsoft.com/office/drawing/2014/main" val="2815174852"/>
                  </a:ext>
                </a:extLst>
              </a:tr>
              <a:tr h="3830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защиты головы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Головной убор для защиты от общих производственных загрязнений</a:t>
                      </a:r>
                    </a:p>
                  </a:txBody>
                  <a:tcPr marL="36142" marR="36142" marT="59460" marB="594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</a:t>
                      </a:r>
                    </a:p>
                  </a:txBody>
                  <a:tcPr marL="36142" marR="36142" marT="59460" marB="59460"/>
                </a:tc>
                <a:extLst>
                  <a:ext uri="{0D108BD9-81ED-4DB2-BD59-A6C34878D82A}">
                    <a16:rowId xmlns:a16="http://schemas.microsoft.com/office/drawing/2014/main" val="101058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138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Результаты СОУТ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уборщик территории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4B2C47-E180-B531-A5B1-7339558E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41" y="1700808"/>
            <a:ext cx="7061918" cy="50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451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Результаты оценки профессиональных рисков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уборщик территории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5D03F-8C86-42EC-8532-C12540A5C1FE}"/>
              </a:ext>
            </a:extLst>
          </p:cNvPr>
          <p:cNvSpPr txBox="1"/>
          <p:nvPr/>
        </p:nvSpPr>
        <p:spPr>
          <a:xfrm>
            <a:off x="251520" y="1916832"/>
            <a:ext cx="8568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646D0"/>
                </a:solidFill>
              </a:rPr>
              <a:t>Опасность падения из-за потери равновесия, в том числе при спотыкании или </a:t>
            </a:r>
            <a:r>
              <a:rPr lang="ru-RU" sz="1600" b="1" dirty="0" err="1">
                <a:solidFill>
                  <a:srgbClr val="2646D0"/>
                </a:solidFill>
              </a:rPr>
              <a:t>поскальзывании</a:t>
            </a:r>
            <a:r>
              <a:rPr lang="ru-RU" sz="1600" b="1" dirty="0">
                <a:solidFill>
                  <a:srgbClr val="2646D0"/>
                </a:solidFill>
              </a:rPr>
              <a:t>, при передвижении по скользким поверхностям или мокрым полам.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</a:t>
            </a:r>
            <a:r>
              <a:rPr lang="ru-RU" sz="1600" b="1" dirty="0" err="1">
                <a:solidFill>
                  <a:srgbClr val="2646D0"/>
                </a:solidFill>
              </a:rPr>
              <a:t>натыкания</a:t>
            </a:r>
            <a:r>
              <a:rPr lang="ru-RU" sz="1600" b="1" dirty="0">
                <a:solidFill>
                  <a:srgbClr val="2646D0"/>
                </a:solidFill>
              </a:rPr>
              <a:t> на неподвижную колющую поверхность (острие).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порезаться об осколки стекла.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воздействия пониженных температур воздуха.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воздействия повышенных температур воздуха.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наезда транспортных средств.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воздействия пыли на глаза.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повреждения органов дыхания частицами пыли.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воздействия пыли на кожу.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поражения открытых частей тела и глаз разлетающимися осколками и крупнодисперсной пылью при использовании тримера (газонокосилки).</a:t>
            </a:r>
          </a:p>
          <a:p>
            <a:r>
              <a:rPr lang="ru-RU" sz="1600" b="1" dirty="0">
                <a:solidFill>
                  <a:srgbClr val="2646D0"/>
                </a:solidFill>
              </a:rPr>
              <a:t>Опасность поражения органов слуха при использовании тримера (газонокосилки).</a:t>
            </a:r>
          </a:p>
        </p:txBody>
      </p:sp>
    </p:spTree>
    <p:extLst>
      <p:ext uri="{BB962C8B-B14F-4D97-AF65-F5344CB8AC3E}">
        <p14:creationId xmlns:p14="http://schemas.microsoft.com/office/powerpoint/2010/main" val="34505795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96952" cy="29969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D74834-8F63-4399-0CF3-76F034CB01FD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Определение норм выдачи СИЗ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767н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9615-CE56-D73E-4B89-88F3B7B734F3}"/>
              </a:ext>
            </a:extLst>
          </p:cNvPr>
          <p:cNvSpPr txBox="1"/>
          <p:nvPr/>
        </p:nvSpPr>
        <p:spPr>
          <a:xfrm>
            <a:off x="134888" y="1772816"/>
            <a:ext cx="7101408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ЕДИНЫЕ ТИПОВЫЕ НОРМЫ ВЫДАЧИ СРЕДСТВ ИНДИВИДУАЛЬНОЙ ЗАЩИТЫ В ЗАВИСИМОСТИ ОТ ИДЕНТИФИЦИРОВАННЫХ ОПАСНОСТЕЙ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6E6D64-8BE8-DA88-802F-3FD17011608E}"/>
              </a:ext>
            </a:extLst>
          </p:cNvPr>
          <p:cNvGraphicFramePr>
            <a:graphicFrameLocks noGrp="1"/>
          </p:cNvGraphicFramePr>
          <p:nvPr/>
        </p:nvGraphicFramePr>
        <p:xfrm>
          <a:off x="1" y="2492896"/>
          <a:ext cx="9143997" cy="1581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19">
                  <a:extLst>
                    <a:ext uri="{9D8B030D-6E8A-4147-A177-3AD203B41FA5}">
                      <a16:colId xmlns:a16="http://schemas.microsoft.com/office/drawing/2014/main" val="692870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198243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6954823"/>
                    </a:ext>
                  </a:extLst>
                </a:gridCol>
                <a:gridCol w="1160045">
                  <a:extLst>
                    <a:ext uri="{9D8B030D-6E8A-4147-A177-3AD203B41FA5}">
                      <a16:colId xmlns:a16="http://schemas.microsoft.com/office/drawing/2014/main" val="2288342507"/>
                    </a:ext>
                  </a:extLst>
                </a:gridCol>
                <a:gridCol w="1135917">
                  <a:extLst>
                    <a:ext uri="{9D8B030D-6E8A-4147-A177-3AD203B41FA5}">
                      <a16:colId xmlns:a16="http://schemas.microsoft.com/office/drawing/2014/main" val="375989578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633653848"/>
                    </a:ext>
                  </a:extLst>
                </a:gridCol>
                <a:gridCol w="1057841">
                  <a:extLst>
                    <a:ext uri="{9D8B030D-6E8A-4147-A177-3AD203B41FA5}">
                      <a16:colId xmlns:a16="http://schemas.microsoft.com/office/drawing/2014/main" val="897676256"/>
                    </a:ext>
                  </a:extLst>
                </a:gridCol>
                <a:gridCol w="1094461">
                  <a:extLst>
                    <a:ext uri="{9D8B030D-6E8A-4147-A177-3AD203B41FA5}">
                      <a16:colId xmlns:a16="http://schemas.microsoft.com/office/drawing/2014/main" val="3994356259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52835893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N п/п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Опасности, представляющие угрозу жизни и здоровью работников, а также факторы окружающей среды или трудового процесса, способные привести к травме или профессиональному заболеванию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Опасные события, представляющие угрозу жизни и здоровью работников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Тип, группа, подгруппа средств индивидуальной защиты, обязательных к выдаче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Возможная конструкция средств индивидуальной защиты, дополнительные элементы конструкции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 на год (штуки, пары, комплекты, мл)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Средства индивидуальной защиты, выдаваемые дополнительно к обязательным по результатам оценки профессиональных рисков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защиты, выдаваемых дополнительно, на год (штуки, пары, комплекты, мл)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293155471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743BF6-B97C-4635-32F5-0DD6ADA64945}"/>
              </a:ext>
            </a:extLst>
          </p:cNvPr>
          <p:cNvGraphicFramePr>
            <a:graphicFrameLocks noGrp="1"/>
          </p:cNvGraphicFramePr>
          <p:nvPr/>
        </p:nvGraphicFramePr>
        <p:xfrm>
          <a:off x="0" y="4082627"/>
          <a:ext cx="9143996" cy="282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96">
                  <a:extLst>
                    <a:ext uri="{9D8B030D-6E8A-4147-A177-3AD203B41FA5}">
                      <a16:colId xmlns:a16="http://schemas.microsoft.com/office/drawing/2014/main" val="2709208238"/>
                    </a:ext>
                  </a:extLst>
                </a:gridCol>
              </a:tblGrid>
              <a:tr h="28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1. Механические опасности</a:t>
                      </a:r>
                      <a:endParaRPr lang="ru-RU" sz="10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1578395524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26066D5-2D56-C6E1-4AF3-52ABDCF28D0D}"/>
              </a:ext>
            </a:extLst>
          </p:cNvPr>
          <p:cNvGraphicFramePr>
            <a:graphicFrameLocks noGrp="1"/>
          </p:cNvGraphicFramePr>
          <p:nvPr/>
        </p:nvGraphicFramePr>
        <p:xfrm>
          <a:off x="0" y="4385537"/>
          <a:ext cx="9143995" cy="2373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401450073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6248752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7912902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495323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77718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87401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304423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05174845"/>
                    </a:ext>
                  </a:extLst>
                </a:gridCol>
                <a:gridCol w="1187619">
                  <a:extLst>
                    <a:ext uri="{9D8B030D-6E8A-4147-A177-3AD203B41FA5}">
                      <a16:colId xmlns:a16="http://schemas.microsoft.com/office/drawing/2014/main" val="3928231101"/>
                    </a:ext>
                  </a:extLst>
                </a:gridCol>
              </a:tblGrid>
              <a:tr h="77165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34218" marR="34218" marT="56294" marB="56294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Скользкие, обледенелые, </a:t>
                      </a: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зажиренные</a:t>
                      </a: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мокрые поверхности</a:t>
                      </a:r>
                    </a:p>
                  </a:txBody>
                  <a:tcPr marL="34218" marR="34218" marT="56294" marB="56294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1.1.1</a:t>
                      </a:r>
                    </a:p>
                  </a:txBody>
                  <a:tcPr marL="34218" marR="34218" marT="56294" marB="56294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Падение работника из-за потери равновесия при </a:t>
                      </a: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поскальзывании</a:t>
                      </a: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передвижении</a:t>
                      </a: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Обувь специальная для защиты от скольжения</a:t>
                      </a: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Ботинки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Сапоги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Полуботинки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Полусапоги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Полуботинки с перфорацией</a:t>
                      </a: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пара</a:t>
                      </a:r>
                    </a:p>
                  </a:txBody>
                  <a:tcPr marL="34218" marR="34218" marT="56294" marB="56294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218" marR="34218" marT="56294" marB="56294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218" marR="34218" marT="56294" marB="56294"/>
                </a:tc>
                <a:extLst>
                  <a:ext uri="{0D108BD9-81ED-4DB2-BD59-A6C34878D82A}">
                    <a16:rowId xmlns:a16="http://schemas.microsoft.com/office/drawing/2014/main" val="1022120400"/>
                  </a:ext>
                </a:extLst>
              </a:tr>
              <a:tr h="261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218" marR="34218" marT="56294" marB="5629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21949"/>
                  </a:ext>
                </a:extLst>
              </a:tr>
              <a:tr h="823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Обувь специальная резиновая или из полимерных материалов для защиты от скольжения</a:t>
                      </a: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Сапоги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Полусапоги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пара</a:t>
                      </a:r>
                    </a:p>
                  </a:txBody>
                  <a:tcPr marL="34218" marR="34218" marT="56294" marB="5629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691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67522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96952" cy="29969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D74834-8F63-4399-0CF3-76F034CB01FD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Определение норм выдачи СИЗ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767н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9615-CE56-D73E-4B89-88F3B7B734F3}"/>
              </a:ext>
            </a:extLst>
          </p:cNvPr>
          <p:cNvSpPr txBox="1"/>
          <p:nvPr/>
        </p:nvSpPr>
        <p:spPr>
          <a:xfrm>
            <a:off x="134888" y="1772816"/>
            <a:ext cx="7101408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ЕДИНЫЕ ТИПОВЫЕ НОРМЫ ВЫДАЧИ СРЕДСТВ ИНДИВИДУАЛЬНОЙ ЗАЩИТЫ В ЗАВИСИМОСТИ ОТ ИДЕНТИФИЦИРОВАННЫХ ОПАСНОСТЕЙ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6E6D64-8BE8-DA88-802F-3FD17011608E}"/>
              </a:ext>
            </a:extLst>
          </p:cNvPr>
          <p:cNvGraphicFramePr>
            <a:graphicFrameLocks noGrp="1"/>
          </p:cNvGraphicFramePr>
          <p:nvPr/>
        </p:nvGraphicFramePr>
        <p:xfrm>
          <a:off x="1" y="2492896"/>
          <a:ext cx="9143997" cy="1581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19">
                  <a:extLst>
                    <a:ext uri="{9D8B030D-6E8A-4147-A177-3AD203B41FA5}">
                      <a16:colId xmlns:a16="http://schemas.microsoft.com/office/drawing/2014/main" val="692870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198243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6954823"/>
                    </a:ext>
                  </a:extLst>
                </a:gridCol>
                <a:gridCol w="1160045">
                  <a:extLst>
                    <a:ext uri="{9D8B030D-6E8A-4147-A177-3AD203B41FA5}">
                      <a16:colId xmlns:a16="http://schemas.microsoft.com/office/drawing/2014/main" val="2288342507"/>
                    </a:ext>
                  </a:extLst>
                </a:gridCol>
                <a:gridCol w="1135917">
                  <a:extLst>
                    <a:ext uri="{9D8B030D-6E8A-4147-A177-3AD203B41FA5}">
                      <a16:colId xmlns:a16="http://schemas.microsoft.com/office/drawing/2014/main" val="375989578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633653848"/>
                    </a:ext>
                  </a:extLst>
                </a:gridCol>
                <a:gridCol w="1057841">
                  <a:extLst>
                    <a:ext uri="{9D8B030D-6E8A-4147-A177-3AD203B41FA5}">
                      <a16:colId xmlns:a16="http://schemas.microsoft.com/office/drawing/2014/main" val="897676256"/>
                    </a:ext>
                  </a:extLst>
                </a:gridCol>
                <a:gridCol w="1094461">
                  <a:extLst>
                    <a:ext uri="{9D8B030D-6E8A-4147-A177-3AD203B41FA5}">
                      <a16:colId xmlns:a16="http://schemas.microsoft.com/office/drawing/2014/main" val="3994356259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52835893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N п/п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Опасности, представляющие угрозу жизни и здоровью работников, а также факторы окружающей среды или трудового процесса, способные привести к травме или профессиональному заболеванию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Опасные события, представляющие угрозу жизни и здоровью работников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Тип, группа, подгруппа средств индивидуальной защиты, обязательных к выдаче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Возможная конструкция средств индивидуальной защиты, дополнительные элементы конструкции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 на год (штуки, пары, комплекты, мл)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Средства индивидуальной защиты, выдаваемые дополнительно к обязательным по результатам оценки профессиональных рисков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защиты, выдаваемых дополнительно, на год (штуки, пары, комплекты, мл)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293155471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743BF6-B97C-4635-32F5-0DD6ADA64945}"/>
              </a:ext>
            </a:extLst>
          </p:cNvPr>
          <p:cNvGraphicFramePr>
            <a:graphicFrameLocks noGrp="1"/>
          </p:cNvGraphicFramePr>
          <p:nvPr/>
        </p:nvGraphicFramePr>
        <p:xfrm>
          <a:off x="0" y="4082627"/>
          <a:ext cx="9143996" cy="282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96">
                  <a:extLst>
                    <a:ext uri="{9D8B030D-6E8A-4147-A177-3AD203B41FA5}">
                      <a16:colId xmlns:a16="http://schemas.microsoft.com/office/drawing/2014/main" val="2709208238"/>
                    </a:ext>
                  </a:extLst>
                </a:gridCol>
              </a:tblGrid>
              <a:tr h="28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1. Механические опасности</a:t>
                      </a:r>
                      <a:endParaRPr lang="ru-RU" sz="10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157839552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C76A0E9-FF1F-59F4-73B7-DFFF91ECB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83458"/>
              </p:ext>
            </p:extLst>
          </p:nvPr>
        </p:nvGraphicFramePr>
        <p:xfrm>
          <a:off x="0" y="4293096"/>
          <a:ext cx="9143998" cy="3774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392549718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7466962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7220811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2114116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1447530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5741907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6441744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52209853"/>
                    </a:ext>
                  </a:extLst>
                </a:gridCol>
                <a:gridCol w="1187622">
                  <a:extLst>
                    <a:ext uri="{9D8B030D-6E8A-4147-A177-3AD203B41FA5}">
                      <a16:colId xmlns:a16="http://schemas.microsoft.com/office/drawing/2014/main" val="3273011121"/>
                    </a:ext>
                  </a:extLst>
                </a:gridCol>
              </a:tblGrid>
              <a:tr h="143686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1.10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Неподвижная или подвижная, в том числе вращающаяся колющая поверхность (острие)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1.10.1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Укол или прокол мягких тканей работника, из-за натыкания на неподвижную колющую поверхность (острие), в том числе штыри, арматуру, углы, анкерные устройства и другие, а также в результате воздействия движущихся колющих частей механизмов и машин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Обувь специальная для защиты от механических воздействий (ударов в носочной части, проколов, порезов)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Ботинки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Сапоги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Полуботинки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Полусапоги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1 пара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extLst>
                  <a:ext uri="{0D108BD9-81ED-4DB2-BD59-A6C34878D82A}">
                    <a16:rowId xmlns:a16="http://schemas.microsoft.com/office/drawing/2014/main" val="2561751431"/>
                  </a:ext>
                </a:extLst>
              </a:tr>
              <a:tr h="244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или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45976"/>
                  </a:ext>
                </a:extLst>
              </a:tr>
              <a:tr h="393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Обувь специальная резиновая или из полимерных материалов для защиты от механических воздействий (ударов в носочной части, проколов, порезов)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Сапоги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Полусапоги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1 пара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41275"/>
                  </a:ext>
                </a:extLst>
              </a:tr>
              <a:tr h="1249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Наличие </a:t>
                      </a: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</a:rPr>
                        <a:t>проколозащитной</a:t>
                      </a: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 стельки 1200Н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950" marR="33950" marT="55852" marB="55852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53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51645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96952" cy="29969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D74834-8F63-4399-0CF3-76F034CB01FD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Определение норм выдачи СИЗ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767н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9615-CE56-D73E-4B89-88F3B7B734F3}"/>
              </a:ext>
            </a:extLst>
          </p:cNvPr>
          <p:cNvSpPr txBox="1"/>
          <p:nvPr/>
        </p:nvSpPr>
        <p:spPr>
          <a:xfrm>
            <a:off x="134888" y="1772816"/>
            <a:ext cx="7101408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ЕДИНЫЕ ТИПОВЫЕ НОРМЫ ВЫДАЧИ СРЕДСТВ ИНДИВИДУАЛЬНОЙ ЗАЩИТЫ В ЗАВИСИМОСТИ ОТ ИДЕНТИФИЦИРОВАННЫХ ОПАСНОСТЕЙ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6E6D64-8BE8-DA88-802F-3FD17011608E}"/>
              </a:ext>
            </a:extLst>
          </p:cNvPr>
          <p:cNvGraphicFramePr>
            <a:graphicFrameLocks noGrp="1"/>
          </p:cNvGraphicFramePr>
          <p:nvPr/>
        </p:nvGraphicFramePr>
        <p:xfrm>
          <a:off x="1" y="2492896"/>
          <a:ext cx="9143997" cy="1581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19">
                  <a:extLst>
                    <a:ext uri="{9D8B030D-6E8A-4147-A177-3AD203B41FA5}">
                      <a16:colId xmlns:a16="http://schemas.microsoft.com/office/drawing/2014/main" val="692870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198243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6954823"/>
                    </a:ext>
                  </a:extLst>
                </a:gridCol>
                <a:gridCol w="1160045">
                  <a:extLst>
                    <a:ext uri="{9D8B030D-6E8A-4147-A177-3AD203B41FA5}">
                      <a16:colId xmlns:a16="http://schemas.microsoft.com/office/drawing/2014/main" val="2288342507"/>
                    </a:ext>
                  </a:extLst>
                </a:gridCol>
                <a:gridCol w="1135917">
                  <a:extLst>
                    <a:ext uri="{9D8B030D-6E8A-4147-A177-3AD203B41FA5}">
                      <a16:colId xmlns:a16="http://schemas.microsoft.com/office/drawing/2014/main" val="375989578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633653848"/>
                    </a:ext>
                  </a:extLst>
                </a:gridCol>
                <a:gridCol w="1057841">
                  <a:extLst>
                    <a:ext uri="{9D8B030D-6E8A-4147-A177-3AD203B41FA5}">
                      <a16:colId xmlns:a16="http://schemas.microsoft.com/office/drawing/2014/main" val="897676256"/>
                    </a:ext>
                  </a:extLst>
                </a:gridCol>
                <a:gridCol w="1094461">
                  <a:extLst>
                    <a:ext uri="{9D8B030D-6E8A-4147-A177-3AD203B41FA5}">
                      <a16:colId xmlns:a16="http://schemas.microsoft.com/office/drawing/2014/main" val="3994356259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52835893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N п/п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Опасности, представляющие угрозу жизни и здоровью работников, а также факторы окружающей среды или трудового процесса, способные привести к травме или профессиональному заболеванию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Опасные события, представляющие угрозу жизни и здоровью работников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Тип, группа, подгруппа средств индивидуальной защиты, обязательных к выдаче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Возможная конструкция средств индивидуальной защиты, дополнительные элементы конструкции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 на год (штуки, пары, комплекты, мл)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Средства индивидуальной защиты, выдаваемые дополнительно к обязательным по результатам оценки профессиональных рисков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защиты, выдаваемых дополнительно, на год (штуки, пары, комплекты, мл)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293155471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743BF6-B97C-4635-32F5-0DD6ADA64945}"/>
              </a:ext>
            </a:extLst>
          </p:cNvPr>
          <p:cNvGraphicFramePr>
            <a:graphicFrameLocks noGrp="1"/>
          </p:cNvGraphicFramePr>
          <p:nvPr/>
        </p:nvGraphicFramePr>
        <p:xfrm>
          <a:off x="0" y="4082627"/>
          <a:ext cx="9143996" cy="282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96">
                  <a:extLst>
                    <a:ext uri="{9D8B030D-6E8A-4147-A177-3AD203B41FA5}">
                      <a16:colId xmlns:a16="http://schemas.microsoft.com/office/drawing/2014/main" val="2709208238"/>
                    </a:ext>
                  </a:extLst>
                </a:gridCol>
              </a:tblGrid>
              <a:tr h="28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1. Механические опасности</a:t>
                      </a:r>
                      <a:endParaRPr lang="ru-RU" sz="10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157839552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0DF79FD-BCBA-A4F1-1B46-5FB7CBFCC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74216"/>
              </p:ext>
            </p:extLst>
          </p:nvPr>
        </p:nvGraphicFramePr>
        <p:xfrm>
          <a:off x="0" y="4365104"/>
          <a:ext cx="9143997" cy="2233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74287289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097367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930172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365433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0227682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7828167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21306624"/>
                    </a:ext>
                  </a:extLst>
                </a:gridCol>
                <a:gridCol w="1125754">
                  <a:extLst>
                    <a:ext uri="{9D8B030D-6E8A-4147-A177-3AD203B41FA5}">
                      <a16:colId xmlns:a16="http://schemas.microsoft.com/office/drawing/2014/main" val="1388482640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2229534250"/>
                    </a:ext>
                  </a:extLst>
                </a:gridCol>
              </a:tblGrid>
              <a:tr h="1885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>
                          <a:solidFill>
                            <a:srgbClr val="2646D0"/>
                          </a:solidFill>
                          <a:effectLst/>
                        </a:rPr>
                        <a:t>1.22</a:t>
                      </a:r>
                      <a:endParaRPr lang="ru-RU" sz="10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>
                          <a:solidFill>
                            <a:srgbClr val="2646D0"/>
                          </a:solidFill>
                          <a:effectLst/>
                        </a:rPr>
                        <a:t>Стеклянные, фарфоровые или керамические предметы, а также пластиковые изделия острыми кромками</a:t>
                      </a:r>
                      <a:endParaRPr lang="ru-RU" sz="10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>
                          <a:solidFill>
                            <a:srgbClr val="2646D0"/>
                          </a:solidFill>
                          <a:effectLst/>
                        </a:rPr>
                        <a:t>1.22.1</a:t>
                      </a:r>
                      <a:endParaRPr lang="ru-RU" sz="10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Порез мягких тканей работника разбившимися стеклянными, фарфоровыми и/или керамическими предметами, а также пластиковыми изделиями с острыми краями</a:t>
                      </a:r>
                      <a:endParaRPr lang="ru-RU" sz="10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Средства индивидуальной защиты рук для защиты от механических воздействий (порезов)</a:t>
                      </a:r>
                      <a:endParaRPr lang="ru-RU" sz="10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>
                          <a:solidFill>
                            <a:srgbClr val="2646D0"/>
                          </a:solidFill>
                          <a:effectLst/>
                        </a:rPr>
                        <a:t>Рукавицы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>
                          <a:solidFill>
                            <a:srgbClr val="2646D0"/>
                          </a:solidFill>
                          <a:effectLst/>
                        </a:rPr>
                        <a:t>Перчатки</a:t>
                      </a:r>
                      <a:endParaRPr lang="ru-RU" sz="10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>
                          <a:solidFill>
                            <a:srgbClr val="2646D0"/>
                          </a:solidFill>
                          <a:effectLst/>
                        </a:rPr>
                        <a:t>12 пар</a:t>
                      </a:r>
                      <a:endParaRPr lang="ru-RU" sz="10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10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10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89787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6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96952" cy="29969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D74834-8F63-4399-0CF3-76F034CB01FD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Определение норм выдачи СИЗ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767н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9615-CE56-D73E-4B89-88F3B7B734F3}"/>
              </a:ext>
            </a:extLst>
          </p:cNvPr>
          <p:cNvSpPr txBox="1"/>
          <p:nvPr/>
        </p:nvSpPr>
        <p:spPr>
          <a:xfrm>
            <a:off x="134888" y="1772816"/>
            <a:ext cx="7101408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ЕДИНЫЕ ТИПОВЫЕ НОРМЫ ВЫДАЧИ СРЕДСТВ ИНДИВИДУАЛЬНОЙ ЗАЩИТЫ В ЗАВИСИМОСТИ ОТ ИДЕНТИФИЦИРОВАННЫХ ОПАСНОСТЕЙ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6E6D64-8BE8-DA88-802F-3FD17011608E}"/>
              </a:ext>
            </a:extLst>
          </p:cNvPr>
          <p:cNvGraphicFramePr>
            <a:graphicFrameLocks noGrp="1"/>
          </p:cNvGraphicFramePr>
          <p:nvPr/>
        </p:nvGraphicFramePr>
        <p:xfrm>
          <a:off x="1" y="2492896"/>
          <a:ext cx="9143997" cy="1581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19">
                  <a:extLst>
                    <a:ext uri="{9D8B030D-6E8A-4147-A177-3AD203B41FA5}">
                      <a16:colId xmlns:a16="http://schemas.microsoft.com/office/drawing/2014/main" val="692870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198243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6954823"/>
                    </a:ext>
                  </a:extLst>
                </a:gridCol>
                <a:gridCol w="1160045">
                  <a:extLst>
                    <a:ext uri="{9D8B030D-6E8A-4147-A177-3AD203B41FA5}">
                      <a16:colId xmlns:a16="http://schemas.microsoft.com/office/drawing/2014/main" val="2288342507"/>
                    </a:ext>
                  </a:extLst>
                </a:gridCol>
                <a:gridCol w="1135917">
                  <a:extLst>
                    <a:ext uri="{9D8B030D-6E8A-4147-A177-3AD203B41FA5}">
                      <a16:colId xmlns:a16="http://schemas.microsoft.com/office/drawing/2014/main" val="375989578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633653848"/>
                    </a:ext>
                  </a:extLst>
                </a:gridCol>
                <a:gridCol w="1057841">
                  <a:extLst>
                    <a:ext uri="{9D8B030D-6E8A-4147-A177-3AD203B41FA5}">
                      <a16:colId xmlns:a16="http://schemas.microsoft.com/office/drawing/2014/main" val="897676256"/>
                    </a:ext>
                  </a:extLst>
                </a:gridCol>
                <a:gridCol w="1094461">
                  <a:extLst>
                    <a:ext uri="{9D8B030D-6E8A-4147-A177-3AD203B41FA5}">
                      <a16:colId xmlns:a16="http://schemas.microsoft.com/office/drawing/2014/main" val="3994356259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52835893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N п/п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Опасности, представляющие угрозу жизни и здоровью работников, а также факторы окружающей среды или трудового процесса, способные привести к травме или профессиональному заболеванию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Опасные события, представляющие угрозу жизни и здоровью работников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Тип, группа, подгруппа средств индивидуальной защиты, обязательных к выдаче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Возможная конструкция средств индивидуальной защиты, дополнительные элементы конструкции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 на год (штуки, пары, комплекты, мл)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Средства индивидуальной защиты, выдаваемые дополнительно к обязательным по результатам оценки профессиональных рисков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защиты, выдаваемых дополнительно, на год (штуки, пары, комплекты, мл)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293155471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743BF6-B97C-4635-32F5-0DD6ADA64945}"/>
              </a:ext>
            </a:extLst>
          </p:cNvPr>
          <p:cNvGraphicFramePr>
            <a:graphicFrameLocks noGrp="1"/>
          </p:cNvGraphicFramePr>
          <p:nvPr/>
        </p:nvGraphicFramePr>
        <p:xfrm>
          <a:off x="0" y="4082627"/>
          <a:ext cx="9143996" cy="282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96">
                  <a:extLst>
                    <a:ext uri="{9D8B030D-6E8A-4147-A177-3AD203B41FA5}">
                      <a16:colId xmlns:a16="http://schemas.microsoft.com/office/drawing/2014/main" val="2709208238"/>
                    </a:ext>
                  </a:extLst>
                </a:gridCol>
              </a:tblGrid>
              <a:tr h="28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1. Механические опасности</a:t>
                      </a:r>
                      <a:endParaRPr lang="ru-RU" sz="10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1578395524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ECE866D-C0CA-F947-CACB-EBD9B9B95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95022"/>
              </p:ext>
            </p:extLst>
          </p:nvPr>
        </p:nvGraphicFramePr>
        <p:xfrm>
          <a:off x="0" y="4384799"/>
          <a:ext cx="9143995" cy="2428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7661594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820795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4432238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3344329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8803200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734397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715367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98588512"/>
                    </a:ext>
                  </a:extLst>
                </a:gridCol>
                <a:gridCol w="1259627">
                  <a:extLst>
                    <a:ext uri="{9D8B030D-6E8A-4147-A177-3AD203B41FA5}">
                      <a16:colId xmlns:a16="http://schemas.microsoft.com/office/drawing/2014/main" val="2506029117"/>
                    </a:ext>
                  </a:extLst>
                </a:gridCol>
              </a:tblGrid>
              <a:tr h="15089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1.24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Мелкие стружки, мелкие осколки, крупнодисперсная пыль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1.24.1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Попадание в глаза работника стружки, мелких осколков, крупнодисперсной пыли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Средства индивидуальной защиты глаз и лица от механических воздействий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Очки защитные, в том числе с покрытием от запотевания Очки защитные от грубодисперсных аэрозолей (пыли)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1 шт.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Очки защитные от механических воздействий с корригирующим эффектом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1 шт.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extLst>
                  <a:ext uri="{0D108BD9-81ED-4DB2-BD59-A6C34878D82A}">
                    <a16:rowId xmlns:a16="http://schemas.microsoft.com/office/drawing/2014/main" val="2576257735"/>
                  </a:ext>
                </a:extLst>
              </a:tr>
              <a:tr h="88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Щиток защитный лицевой, в том числе из металлической сетки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1 шт.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366628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0AAAD418-8BC1-113D-459A-BC94682B7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02315"/>
              </p:ext>
            </p:extLst>
          </p:nvPr>
        </p:nvGraphicFramePr>
        <p:xfrm>
          <a:off x="0" y="4365104"/>
          <a:ext cx="9143995" cy="2428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7661594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820795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4432238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13344329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8803200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734397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715367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98588512"/>
                    </a:ext>
                  </a:extLst>
                </a:gridCol>
                <a:gridCol w="1259627">
                  <a:extLst>
                    <a:ext uri="{9D8B030D-6E8A-4147-A177-3AD203B41FA5}">
                      <a16:colId xmlns:a16="http://schemas.microsoft.com/office/drawing/2014/main" val="2506029117"/>
                    </a:ext>
                  </a:extLst>
                </a:gridCol>
              </a:tblGrid>
              <a:tr h="15089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1.24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Мелкие стружки, мелкие осколки, крупнодисперсная пыль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1.24.1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Попадание в глаза работника стружки, мелких осколков, крупнодисперсной пыли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Средства индивидуальной защиты глаз и лица от механических воздействий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Очки защитные, в том числе с покрытием от запотевания Очки защитные от грубодисперсных аэрозолей (пыли)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1 шт.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FF0000"/>
                          </a:solidFill>
                          <a:effectLst/>
                        </a:rPr>
                        <a:t>Очки защитные от механических воздействий с корригирующим эффектом</a:t>
                      </a:r>
                      <a:endParaRPr lang="ru-RU" sz="1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1 шт.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extLst>
                  <a:ext uri="{0D108BD9-81ED-4DB2-BD59-A6C34878D82A}">
                    <a16:rowId xmlns:a16="http://schemas.microsoft.com/office/drawing/2014/main" val="2576257735"/>
                  </a:ext>
                </a:extLst>
              </a:tr>
              <a:tr h="88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Щиток защитный лицевой, в том числе из металлической сетки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1 шт.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36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6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96952" cy="29969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D74834-8F63-4399-0CF3-76F034CB01FD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Определение норм выдачи СИЗ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767н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9615-CE56-D73E-4B89-88F3B7B734F3}"/>
              </a:ext>
            </a:extLst>
          </p:cNvPr>
          <p:cNvSpPr txBox="1"/>
          <p:nvPr/>
        </p:nvSpPr>
        <p:spPr>
          <a:xfrm>
            <a:off x="134888" y="1772816"/>
            <a:ext cx="7101408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ЕДИНЫЕ ТИПОВЫЕ НОРМЫ ВЫДАЧИ СРЕДСТВ ИНДИВИДУАЛЬНОЙ ЗАЩИТЫ В ЗАВИСИМОСТИ ОТ ИДЕНТИФИЦИРОВАННЫХ ОПАСНОСТЕЙ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6E6D64-8BE8-DA88-802F-3FD17011608E}"/>
              </a:ext>
            </a:extLst>
          </p:cNvPr>
          <p:cNvGraphicFramePr>
            <a:graphicFrameLocks noGrp="1"/>
          </p:cNvGraphicFramePr>
          <p:nvPr/>
        </p:nvGraphicFramePr>
        <p:xfrm>
          <a:off x="1" y="2492896"/>
          <a:ext cx="9143997" cy="1581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19">
                  <a:extLst>
                    <a:ext uri="{9D8B030D-6E8A-4147-A177-3AD203B41FA5}">
                      <a16:colId xmlns:a16="http://schemas.microsoft.com/office/drawing/2014/main" val="6928703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198243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6954823"/>
                    </a:ext>
                  </a:extLst>
                </a:gridCol>
                <a:gridCol w="1160045">
                  <a:extLst>
                    <a:ext uri="{9D8B030D-6E8A-4147-A177-3AD203B41FA5}">
                      <a16:colId xmlns:a16="http://schemas.microsoft.com/office/drawing/2014/main" val="2288342507"/>
                    </a:ext>
                  </a:extLst>
                </a:gridCol>
                <a:gridCol w="1135917">
                  <a:extLst>
                    <a:ext uri="{9D8B030D-6E8A-4147-A177-3AD203B41FA5}">
                      <a16:colId xmlns:a16="http://schemas.microsoft.com/office/drawing/2014/main" val="375989578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633653848"/>
                    </a:ext>
                  </a:extLst>
                </a:gridCol>
                <a:gridCol w="1057841">
                  <a:extLst>
                    <a:ext uri="{9D8B030D-6E8A-4147-A177-3AD203B41FA5}">
                      <a16:colId xmlns:a16="http://schemas.microsoft.com/office/drawing/2014/main" val="897676256"/>
                    </a:ext>
                  </a:extLst>
                </a:gridCol>
                <a:gridCol w="1094461">
                  <a:extLst>
                    <a:ext uri="{9D8B030D-6E8A-4147-A177-3AD203B41FA5}">
                      <a16:colId xmlns:a16="http://schemas.microsoft.com/office/drawing/2014/main" val="3994356259"/>
                    </a:ext>
                  </a:extLst>
                </a:gridCol>
                <a:gridCol w="1213995">
                  <a:extLst>
                    <a:ext uri="{9D8B030D-6E8A-4147-A177-3AD203B41FA5}">
                      <a16:colId xmlns:a16="http://schemas.microsoft.com/office/drawing/2014/main" val="152835893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N п/п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Опасности, представляющие угрозу жизни и здоровью работников, а также факторы окружающей среды или трудового процесса, способные привести к травме или профессиональному заболеванию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Опасные события, представляющие угрозу жизни и здоровью работников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Тип, группа, подгруппа средств индивидуальной защиты, обязательных к выдаче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Возможная конструкция средств индивидуальной защиты, дополнительные элементы конструкции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 на год (штуки, пары, комплекты, мл)</a:t>
                      </a:r>
                      <a:endParaRPr lang="ru-RU" sz="900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Средства индивидуальной защиты, выдаваемые дополнительно к обязательным по результатам оценки профессиональных рисков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</a:rPr>
                        <a:t>Нормы выдачи средств индивидуальной защиты, выдаваемых дополнительно, на год (штуки, пары, комплекты, мл)</a:t>
                      </a:r>
                      <a:endParaRPr lang="ru-RU" sz="9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293155471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4BD334C-D304-C13C-9A6E-449236BD0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72747"/>
              </p:ext>
            </p:extLst>
          </p:nvPr>
        </p:nvGraphicFramePr>
        <p:xfrm>
          <a:off x="0" y="4082627"/>
          <a:ext cx="9143996" cy="282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3598555502"/>
                    </a:ext>
                  </a:extLst>
                </a:gridCol>
                <a:gridCol w="8892476">
                  <a:extLst>
                    <a:ext uri="{9D8B030D-6E8A-4147-A177-3AD203B41FA5}">
                      <a16:colId xmlns:a16="http://schemas.microsoft.com/office/drawing/2014/main" val="2375234067"/>
                    </a:ext>
                  </a:extLst>
                </a:gridCol>
              </a:tblGrid>
              <a:tr h="28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</a:p>
                  </a:txBody>
                  <a:tcPr marL="36948" marR="36948" marT="60786" marB="607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kern="100" dirty="0">
                          <a:solidFill>
                            <a:srgbClr val="2646D0"/>
                          </a:solidFill>
                          <a:effectLst/>
                        </a:rPr>
                        <a:t>2. Опасность, связанная с воздействием общих производственных загрязнений</a:t>
                      </a:r>
                      <a:endParaRPr lang="ru-RU" sz="1000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948" marR="36948" marT="60786" marB="60786"/>
                </a:tc>
                <a:extLst>
                  <a:ext uri="{0D108BD9-81ED-4DB2-BD59-A6C34878D82A}">
                    <a16:rowId xmlns:a16="http://schemas.microsoft.com/office/drawing/2014/main" val="68748613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3BA38D4-5F0D-DB36-798A-4E21A6129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47390"/>
              </p:ext>
            </p:extLst>
          </p:nvPr>
        </p:nvGraphicFramePr>
        <p:xfrm>
          <a:off x="0" y="4365104"/>
          <a:ext cx="9143995" cy="167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393918331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9286165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17776238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6095114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0701044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185449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8153965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94918348"/>
                    </a:ext>
                  </a:extLst>
                </a:gridCol>
                <a:gridCol w="1187619">
                  <a:extLst>
                    <a:ext uri="{9D8B030D-6E8A-4147-A177-3AD203B41FA5}">
                      <a16:colId xmlns:a16="http://schemas.microsoft.com/office/drawing/2014/main" val="4259207544"/>
                    </a:ext>
                  </a:extLst>
                </a:gridCol>
              </a:tblGrid>
              <a:tr h="9361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2.1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Общие производственные загрязнения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2.1.1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Ухудшения здоровья работника в результате воздействие общих производственных загрязнений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Одежда специальная для защиты от общих производственных загрязнений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Костюм, в том числе отдельными предметами: куртка, брюки, полукомбинезон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>
                          <a:solidFill>
                            <a:srgbClr val="2646D0"/>
                          </a:solidFill>
                          <a:effectLst/>
                        </a:rPr>
                        <a:t>1 шт.</a:t>
                      </a:r>
                      <a:endParaRPr lang="ru-RU" sz="10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Белье специальное (футболки, фуфайки, кальсоны, панталоны)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2 пары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extLst>
                  <a:ext uri="{0D108BD9-81ED-4DB2-BD59-A6C34878D82A}">
                    <a16:rowId xmlns:a16="http://schemas.microsoft.com/office/drawing/2014/main" val="67585218"/>
                  </a:ext>
                </a:extLst>
              </a:tr>
              <a:tr h="350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Изделия носочно-чулочные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kern="100" dirty="0">
                          <a:solidFill>
                            <a:srgbClr val="2646D0"/>
                          </a:solidFill>
                          <a:effectLst/>
                        </a:rPr>
                        <a:t>12 пар</a:t>
                      </a:r>
                      <a:endParaRPr lang="ru-RU" sz="10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18" marR="34218" marT="56294" marB="56294"/>
                </a:tc>
                <a:extLst>
                  <a:ext uri="{0D108BD9-81ED-4DB2-BD59-A6C34878D82A}">
                    <a16:rowId xmlns:a16="http://schemas.microsoft.com/office/drawing/2014/main" val="10220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19418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96952" cy="29969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D74834-8F63-4399-0CF3-76F034CB01FD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Определение норм выдачи СИЗ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767н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9615-CE56-D73E-4B89-88F3B7B734F3}"/>
              </a:ext>
            </a:extLst>
          </p:cNvPr>
          <p:cNvSpPr txBox="1"/>
          <p:nvPr/>
        </p:nvSpPr>
        <p:spPr>
          <a:xfrm>
            <a:off x="134888" y="1772816"/>
            <a:ext cx="7101408" cy="102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3 Таблица № 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Единые типовые нормы выдачи дерматологических средств индивидуальной защиты и смывающих средств в зависимости от характера производственных загрязнений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3F265AD-364E-5B6F-644B-B3BFB2A9C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26241"/>
              </p:ext>
            </p:extLst>
          </p:nvPr>
        </p:nvGraphicFramePr>
        <p:xfrm>
          <a:off x="0" y="2780928"/>
          <a:ext cx="9144000" cy="3601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572">
                  <a:extLst>
                    <a:ext uri="{9D8B030D-6E8A-4147-A177-3AD203B41FA5}">
                      <a16:colId xmlns:a16="http://schemas.microsoft.com/office/drawing/2014/main" val="847689808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5945068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10264967"/>
                    </a:ext>
                  </a:extLst>
                </a:gridCol>
                <a:gridCol w="1768081">
                  <a:extLst>
                    <a:ext uri="{9D8B030D-6E8A-4147-A177-3AD203B41FA5}">
                      <a16:colId xmlns:a16="http://schemas.microsoft.com/office/drawing/2014/main" val="812865424"/>
                    </a:ext>
                  </a:extLst>
                </a:gridCol>
                <a:gridCol w="946444">
                  <a:extLst>
                    <a:ext uri="{9D8B030D-6E8A-4147-A177-3AD203B41FA5}">
                      <a16:colId xmlns:a16="http://schemas.microsoft.com/office/drawing/2014/main" val="3905586052"/>
                    </a:ext>
                  </a:extLst>
                </a:gridCol>
                <a:gridCol w="943466">
                  <a:extLst>
                    <a:ext uri="{9D8B030D-6E8A-4147-A177-3AD203B41FA5}">
                      <a16:colId xmlns:a16="http://schemas.microsoft.com/office/drawing/2014/main" val="2162756291"/>
                    </a:ext>
                  </a:extLst>
                </a:gridCol>
                <a:gridCol w="866036">
                  <a:extLst>
                    <a:ext uri="{9D8B030D-6E8A-4147-A177-3AD203B41FA5}">
                      <a16:colId xmlns:a16="http://schemas.microsoft.com/office/drawing/2014/main" val="1558969902"/>
                    </a:ext>
                  </a:extLst>
                </a:gridCol>
                <a:gridCol w="1209115">
                  <a:extLst>
                    <a:ext uri="{9D8B030D-6E8A-4147-A177-3AD203B41FA5}">
                      <a16:colId xmlns:a16="http://schemas.microsoft.com/office/drawing/2014/main" val="1145836218"/>
                    </a:ext>
                  </a:extLst>
                </a:gridCol>
              </a:tblGrid>
              <a:tr h="5337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Производственные загрязнители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Дерматологические средства индивидуальной защиты защитного типа, норма выдачи на 1 месяц, мл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Дерматологические средства индивидуальной защиты очищающего типа, смывающие средства, норма выдачи на 1 месяц, мл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Дерматологические средства индивидуальной защиты регенерирующего (восстанавливающего) типа, норма выдачи на 1 месяц, мл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extLst>
                  <a:ext uri="{0D108BD9-81ED-4DB2-BD59-A6C34878D82A}">
                    <a16:rowId xmlns:a16="http://schemas.microsoft.com/office/drawing/2014/main" val="550191499"/>
                  </a:ext>
                </a:extLst>
              </a:tr>
              <a:tr h="969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средства гидрофильного действия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средства гидрофобного действия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средства комбинированного (универсального) действия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средства для очищения от неустойчивых загрязнений и смывающие средства мл/гр.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средства для очищения от устойчивых загрязнений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средства для очищения от особо устойчивых загрязнений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66173"/>
                  </a:ext>
                </a:extLst>
              </a:tr>
              <a:tr h="243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1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2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3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4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5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6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7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8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extLst>
                  <a:ext uri="{0D108BD9-81ED-4DB2-BD59-A6C34878D82A}">
                    <a16:rowId xmlns:a16="http://schemas.microsoft.com/office/drawing/2014/main" val="2303021035"/>
                  </a:ext>
                </a:extLst>
              </a:tr>
              <a:tr h="1694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Общие загрязнения: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жир, грязь, уличная пыль и другие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при попеременном воздействии водорастворимых и </a:t>
                      </a: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</a:rPr>
                        <a:t>водонерастворимых</a:t>
                      </a: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 материалов и веществ, указанных в таблице, вместо средств гидрофильного и гидрофобного действия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250/200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</a:rPr>
                        <a:t> 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100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51" marR="31851" marT="52400" marB="52400"/>
                </a:tc>
                <a:extLst>
                  <a:ext uri="{0D108BD9-81ED-4DB2-BD59-A6C34878D82A}">
                    <a16:rowId xmlns:a16="http://schemas.microsoft.com/office/drawing/2014/main" val="151788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4612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996952" cy="29969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D74834-8F63-4399-0CF3-76F034CB01FD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Определение норм выдачи СИЗ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767н</a:t>
            </a:r>
            <a:br>
              <a:rPr lang="ru-RU" sz="28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kern="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9615-CE56-D73E-4B89-88F3B7B734F3}"/>
              </a:ext>
            </a:extLst>
          </p:cNvPr>
          <p:cNvSpPr txBox="1"/>
          <p:nvPr/>
        </p:nvSpPr>
        <p:spPr>
          <a:xfrm>
            <a:off x="134888" y="1772816"/>
            <a:ext cx="7101408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 3 Таблица № 2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2646D0"/>
                </a:solidFill>
                <a:latin typeface="Arial Narrow" panose="020B0606020202030204" pitchFamily="34" charset="0"/>
              </a:rPr>
              <a:t>Единые типовые нормы выдачи дерматологических средств индивидуальной защиты и смывающих средств в зависимости от видов работ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D49AF7F-6C14-5F1D-0316-FE75DECC055C}"/>
              </a:ext>
            </a:extLst>
          </p:cNvPr>
          <p:cNvGraphicFramePr>
            <a:graphicFrameLocks noGrp="1"/>
          </p:cNvGraphicFramePr>
          <p:nvPr/>
        </p:nvGraphicFramePr>
        <p:xfrm>
          <a:off x="0" y="2564905"/>
          <a:ext cx="9144001" cy="3960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656">
                  <a:extLst>
                    <a:ext uri="{9D8B030D-6E8A-4147-A177-3AD203B41FA5}">
                      <a16:colId xmlns:a16="http://schemas.microsoft.com/office/drawing/2014/main" val="41989761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1599846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15437342"/>
                    </a:ext>
                  </a:extLst>
                </a:gridCol>
                <a:gridCol w="797910">
                  <a:extLst>
                    <a:ext uri="{9D8B030D-6E8A-4147-A177-3AD203B41FA5}">
                      <a16:colId xmlns:a16="http://schemas.microsoft.com/office/drawing/2014/main" val="2921954465"/>
                    </a:ext>
                  </a:extLst>
                </a:gridCol>
                <a:gridCol w="682157">
                  <a:extLst>
                    <a:ext uri="{9D8B030D-6E8A-4147-A177-3AD203B41FA5}">
                      <a16:colId xmlns:a16="http://schemas.microsoft.com/office/drawing/2014/main" val="3686049518"/>
                    </a:ext>
                  </a:extLst>
                </a:gridCol>
                <a:gridCol w="767429">
                  <a:extLst>
                    <a:ext uri="{9D8B030D-6E8A-4147-A177-3AD203B41FA5}">
                      <a16:colId xmlns:a16="http://schemas.microsoft.com/office/drawing/2014/main" val="1021623643"/>
                    </a:ext>
                  </a:extLst>
                </a:gridCol>
                <a:gridCol w="770390">
                  <a:extLst>
                    <a:ext uri="{9D8B030D-6E8A-4147-A177-3AD203B41FA5}">
                      <a16:colId xmlns:a16="http://schemas.microsoft.com/office/drawing/2014/main" val="3646646593"/>
                    </a:ext>
                  </a:extLst>
                </a:gridCol>
                <a:gridCol w="770390">
                  <a:extLst>
                    <a:ext uri="{9D8B030D-6E8A-4147-A177-3AD203B41FA5}">
                      <a16:colId xmlns:a16="http://schemas.microsoft.com/office/drawing/2014/main" val="3473132926"/>
                    </a:ext>
                  </a:extLst>
                </a:gridCol>
                <a:gridCol w="767429">
                  <a:extLst>
                    <a:ext uri="{9D8B030D-6E8A-4147-A177-3AD203B41FA5}">
                      <a16:colId xmlns:a16="http://schemas.microsoft.com/office/drawing/2014/main" val="3143124354"/>
                    </a:ext>
                  </a:extLst>
                </a:gridCol>
                <a:gridCol w="688079">
                  <a:extLst>
                    <a:ext uri="{9D8B030D-6E8A-4147-A177-3AD203B41FA5}">
                      <a16:colId xmlns:a16="http://schemas.microsoft.com/office/drawing/2014/main" val="3668905611"/>
                    </a:ext>
                  </a:extLst>
                </a:gridCol>
                <a:gridCol w="696369">
                  <a:extLst>
                    <a:ext uri="{9D8B030D-6E8A-4147-A177-3AD203B41FA5}">
                      <a16:colId xmlns:a16="http://schemas.microsoft.com/office/drawing/2014/main" val="318897002"/>
                    </a:ext>
                  </a:extLst>
                </a:gridCol>
              </a:tblGrid>
              <a:tr h="4054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Виды работ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Дерматологические средства индивидуальной защиты защитного типа, норма выдачи на 1 месяц, мл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</a:rPr>
                        <a:t>Дерматологические средства индивидуальной защиты защитного типа, норма выдачи на 1 месяц, мл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Дерматологические средства индивидуальной защиты очищающего типа: средства для очищения от неустойчивых загрязнений, норма выдачи на 1 месяц, мл/гр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Дерматологические средства индивидуальной защиты регенерирующего (восстанавливающего) типа, норма выдачи на 1 месяц, мл</a:t>
                      </a:r>
                      <a:endParaRPr lang="ru-RU" sz="900" b="1" kern="10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extLst>
                  <a:ext uri="{0D108BD9-81ED-4DB2-BD59-A6C34878D82A}">
                    <a16:rowId xmlns:a16="http://schemas.microsoft.com/office/drawing/2014/main" val="3240874015"/>
                  </a:ext>
                </a:extLst>
              </a:tr>
              <a:tr h="2692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средства для защиты от биологических факторов (микроорганизмов): бактерий (средства с антибактериальным (бактерицидным) действием)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средства для защиты от биологических факторов (микроорганизмов): грибов (средства с противогрибковым (</a:t>
                      </a: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фунгицидным</a:t>
                      </a: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) действием)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средства для защиты от биологических факторов (микроорганизмов): вирусов (средства с противовирусным (</a:t>
                      </a: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вирулицидным</a:t>
                      </a: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) действием)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средства гидрофобного действия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средства для защиты при негативном влиянии окружающей среды: от воздействия низких температур, ветра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средства для защиты при негативном влиянии окружающей среды: от воздействия ультрафиолетового излучения диапазонов A, B, C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средства для защиты от биологических факторов (насекомых и паукообразных (клещей): </a:t>
                      </a: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репеллентные</a:t>
                      </a: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 средства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средства для защиты от биологических факторов (насекомых и паукообразных (клещей): </a:t>
                      </a:r>
                      <a:r>
                        <a:rPr lang="ru-RU" sz="900" b="1" kern="100" dirty="0" err="1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инсектоакарицидные</a:t>
                      </a: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</a:rPr>
                        <a:t> средства</a:t>
                      </a:r>
                      <a:endParaRPr lang="ru-RU" sz="900" b="1" kern="100" dirty="0">
                        <a:solidFill>
                          <a:srgbClr val="2646D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665" marR="31665" marT="52095" marB="5209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32598"/>
                  </a:ext>
                </a:extLst>
              </a:tr>
              <a:tr h="862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выполнении работ при воздействии пониженных температур воздуха, ветра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kern="10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250/200</a:t>
                      </a: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419764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2862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151C3E-0EF4-4A27-8426-65A0DE1F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47" y="0"/>
            <a:ext cx="2467599" cy="26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5128737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Правовая основа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9" y="2780928"/>
            <a:ext cx="8804302" cy="36724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Трудовой кодекс Российской Федерации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214. Обязанности работодателя в области охраны труда.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215. Обязанности работника в области охраны труда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Статья 221. Обеспечение работников средствами индивидуальной защиты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8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766н «Об утверждении Правил обеспечения работников средствами индивидуальной защиты и смывающими средствами»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767н «Об утверждении Единых типовых норм выдачи средств индивидуальной защиты и смывающих средств»</a:t>
            </a:r>
          </a:p>
        </p:txBody>
      </p:sp>
    </p:spTree>
    <p:extLst>
      <p:ext uri="{BB962C8B-B14F-4D97-AF65-F5344CB8AC3E}">
        <p14:creationId xmlns:p14="http://schemas.microsoft.com/office/powerpoint/2010/main" val="12751617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40893"/>
              </p:ext>
            </p:extLst>
          </p:nvPr>
        </p:nvGraphicFramePr>
        <p:xfrm>
          <a:off x="35497" y="2132856"/>
          <a:ext cx="9073007" cy="2650044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1119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62432"/>
              </p:ext>
            </p:extLst>
          </p:nvPr>
        </p:nvGraphicFramePr>
        <p:xfrm>
          <a:off x="35497" y="2132856"/>
          <a:ext cx="9073007" cy="2650044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7219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14609"/>
              </p:ext>
            </p:extLst>
          </p:nvPr>
        </p:nvGraphicFramePr>
        <p:xfrm>
          <a:off x="35497" y="2132856"/>
          <a:ext cx="9073007" cy="2650044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для защиты от механических воздействий (истирания)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8669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2840"/>
              </p:ext>
            </p:extLst>
          </p:nvPr>
        </p:nvGraphicFramePr>
        <p:xfrm>
          <a:off x="35497" y="2132856"/>
          <a:ext cx="9073007" cy="2650044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конкретных данных о конструкции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(куртка, брюки)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  для защиты от механических воздействий (истирания)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6087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55.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Работодатель имеет право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 учетом мнения выборного органа первичной профсоюзной организации или иного представительного органа работников (при его наличии)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заменять несколько видов СИЗ на один, обеспечивающий совмещенную защиту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которая по своим свойствам равноценна или превосходит защиту от вредных и (или) опасных производственных факторов и опасностей, установленных по результатам СОУТ и ОПР, в случае, если это подтверждается эксплуатационной документацией изготовителя на соответствующие СИЗ с совмещенной защитой.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1B26F-D38A-B3F1-E519-66FBBEA2C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772816"/>
            <a:ext cx="3131840" cy="26265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Минтруда России от 29.10.2021 № 766н</a:t>
            </a:r>
          </a:p>
        </p:txBody>
      </p:sp>
    </p:spTree>
    <p:extLst>
      <p:ext uri="{BB962C8B-B14F-4D97-AF65-F5344CB8AC3E}">
        <p14:creationId xmlns:p14="http://schemas.microsoft.com/office/powerpoint/2010/main" val="273141144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01460"/>
              </p:ext>
            </p:extLst>
          </p:nvPr>
        </p:nvGraphicFramePr>
        <p:xfrm>
          <a:off x="35497" y="2132856"/>
          <a:ext cx="9073007" cy="2650044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(куртка, брюки)  для защиты от механических воздействий (истирания) и 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62171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5897"/>
              </p:ext>
            </p:extLst>
          </p:nvPr>
        </p:nvGraphicFramePr>
        <p:xfrm>
          <a:off x="35497" y="2132856"/>
          <a:ext cx="9073007" cy="2829432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сигнальный повышенной видимости 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(куртка, брюки)  для защиты от механических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06253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/>
        </p:nvGraphicFramePr>
        <p:xfrm>
          <a:off x="35497" y="2132856"/>
          <a:ext cx="9073007" cy="2829432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классе защиты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сигнальный повышенной видимости 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(3 </a:t>
                      </a:r>
                      <a:r>
                        <a:rPr lang="ru-RU" sz="1100" b="1" kern="1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.)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 (куртка, брюки)  для защиты от механических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10379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Классы сигнальной одежды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ГОСТ 12.4.281-2021 Система стандартов безопасности труда. Одежда специальная повышенной видимости. Технические требования и методы испытаний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Как примерно определить класс сигнальной одежды по полоскам?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Первый, самый низкий класс может </a:t>
            </a:r>
            <a:r>
              <a:rPr lang="ru-RU" sz="19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содержать светоотражающих полос или одну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Во втором классе их уже как минимум </a:t>
            </a:r>
            <a:r>
              <a:rPr lang="ru-RU" sz="19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две горизонтальных и одна вертикальная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В сигнальной одежде третьего класса </a:t>
            </a:r>
            <a:r>
              <a:rPr lang="ru-RU" sz="19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менее двух горизонтальных полосок на торсе и брючинах</a:t>
            </a:r>
            <a:r>
              <a:rPr lang="ru-RU" sz="19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возможны так же на рукавах.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2891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Классы сигнальной одежды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C7708E-251E-2C7D-6A3B-4708335D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3"/>
            <a:ext cx="3239971" cy="348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CF7BFA-367E-402D-BEB1-AB08CA95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22" y="2564904"/>
            <a:ext cx="39598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60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Обязательный набор документов на СИЗ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BC52E-B9E0-D777-C8BC-093FFE3B3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8" y="2276872"/>
            <a:ext cx="8899253" cy="39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643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/>
        </p:nvGraphicFramePr>
        <p:xfrm>
          <a:off x="35497" y="2132856"/>
          <a:ext cx="9073007" cy="2829432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(куртка, брюки)  для защиты от механических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 в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32089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1278"/>
              </p:ext>
            </p:extLst>
          </p:nvPr>
        </p:nvGraphicFramePr>
        <p:xfrm>
          <a:off x="35497" y="2132856"/>
          <a:ext cx="9073007" cy="2829432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(куртка, брюки)  для защиты от механических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 в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4933Приложение 1 к ЕТН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1.10.1, 2.1.1 Приложение 2 к ЕТН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36639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84001"/>
              </p:ext>
            </p:extLst>
          </p:nvPr>
        </p:nvGraphicFramePr>
        <p:xfrm>
          <a:off x="35497" y="2132856"/>
          <a:ext cx="9073007" cy="3344672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(куртка, брюки)  для защиты от механических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 в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4933Приложение 1 к ЕТН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1.10.1, 2.1.1 Приложение 2 к ЕТН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Плащ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для защиты от воды (3 </a:t>
                      </a:r>
                      <a:r>
                        <a:rPr lang="ru-RU" sz="1100" b="1" kern="1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мех.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CBA204-5C14-81BE-D167-A5D55B71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32093"/>
              </p:ext>
            </p:extLst>
          </p:nvPr>
        </p:nvGraphicFramePr>
        <p:xfrm>
          <a:off x="35497" y="5479156"/>
          <a:ext cx="9073007" cy="323913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7515787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329405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4044130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29803246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1015781562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476700337"/>
                    </a:ext>
                  </a:extLst>
                </a:gridCol>
              </a:tblGrid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1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35748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00839"/>
              </p:ext>
            </p:extLst>
          </p:nvPr>
        </p:nvGraphicFramePr>
        <p:xfrm>
          <a:off x="35497" y="2132856"/>
          <a:ext cx="9073007" cy="3680524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(куртка, брюки)  для защиты от механических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 в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4933Приложение 1 к ЕТН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1.10.1, 2.1.1 Приложение 2 к ЕТН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Плащ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для защиты от воды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мех.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 (куртка, брюки) для защиты от </a:t>
                      </a:r>
                      <a:r>
                        <a:rPr lang="ru-RU" sz="1100" b="1" kern="1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пониж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. температур, мех.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CBA204-5C14-81BE-D167-A5D55B71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05912"/>
              </p:ext>
            </p:extLst>
          </p:nvPr>
        </p:nvGraphicFramePr>
        <p:xfrm>
          <a:off x="35496" y="5813380"/>
          <a:ext cx="9073007" cy="323913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7515787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329405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4044130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29803246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1015781562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476700337"/>
                    </a:ext>
                  </a:extLst>
                </a:gridCol>
              </a:tblGrid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1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47793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78977"/>
              </p:ext>
            </p:extLst>
          </p:nvPr>
        </p:nvGraphicFramePr>
        <p:xfrm>
          <a:off x="35497" y="2132856"/>
          <a:ext cx="9073007" cy="3836989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(куртка, брюки)  для защиты от механических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 в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4933Приложение 1 к ЕТН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1.10.1, 2.1.1 Приложение 2 к ЕТН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Плащ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для защиты от воды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мех.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 (куртка, брюки) для защиты от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пониж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 температур, мех.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Средства защиты ног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Полуботинки, с внутренним защитным подноском и </a:t>
                      </a:r>
                      <a:r>
                        <a:rPr lang="ru-RU" sz="1100" b="1" kern="100" dirty="0" err="1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проколозащитной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 прокладкой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CBA204-5C14-81BE-D167-A5D55B71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40013"/>
              </p:ext>
            </p:extLst>
          </p:nvPr>
        </p:nvGraphicFramePr>
        <p:xfrm>
          <a:off x="35497" y="5972958"/>
          <a:ext cx="9073007" cy="323913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7515787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329405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4044130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29803246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1015781562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476700337"/>
                    </a:ext>
                  </a:extLst>
                </a:gridCol>
              </a:tblGrid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1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3602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6B95C0A-A937-CC3B-6E28-E2B8D6DC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59286"/>
              </p:ext>
            </p:extLst>
          </p:nvPr>
        </p:nvGraphicFramePr>
        <p:xfrm>
          <a:off x="35497" y="2132856"/>
          <a:ext cx="9073007" cy="3836989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№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Уборщик территории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Одежда специальная защитная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(куртка, брюки)  для защиты от механических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шт. в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4933Приложение 1 к ЕТН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П. 1.10.1, 2.1.1 Приложение 2 к ЕТН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Плащ сигнальный повышенной видимости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для защиты от воды (3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кл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.) мех.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Костюм  (куртка, брюки) для защиты от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пониж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. температур, мех. воздействий (истирания)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Средства защиты ног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Полуботинки, с внутренним защитным подноском и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проколозащитной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+mn-ea"/>
                          <a:cs typeface="Times New Roman"/>
                        </a:rPr>
                        <a:t> прокладкой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CBA204-5C14-81BE-D167-A5D55B71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52793"/>
              </p:ext>
            </p:extLst>
          </p:nvPr>
        </p:nvGraphicFramePr>
        <p:xfrm>
          <a:off x="35497" y="5972958"/>
          <a:ext cx="9073007" cy="659765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7515787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1329405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4044130"/>
                    </a:ext>
                  </a:extLst>
                </a:gridCol>
                <a:gridCol w="2991010">
                  <a:extLst>
                    <a:ext uri="{9D8B030D-6E8A-4147-A177-3AD203B41FA5}">
                      <a16:colId xmlns:a16="http://schemas.microsoft.com/office/drawing/2014/main" val="2298032463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1015781562"/>
                    </a:ext>
                  </a:extLst>
                </a:gridCol>
                <a:gridCol w="2154952">
                  <a:extLst>
                    <a:ext uri="{9D8B030D-6E8A-4147-A177-3AD203B41FA5}">
                      <a16:colId xmlns:a16="http://schemas.microsoft.com/office/drawing/2014/main" val="2476700337"/>
                    </a:ext>
                  </a:extLst>
                </a:gridCol>
              </a:tblGrid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Средства защиты рук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Times New Roman"/>
                        </a:rPr>
                        <a:t>Перчатки трикотажные для защиты рук от механических воздействий и общих производственных загрязнений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31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24687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E80935-798D-6385-EDB0-3E5DB068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12" y="2347203"/>
            <a:ext cx="4658375" cy="44678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B984B-A1A7-7F17-75E5-B9C98779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12" y="2347203"/>
            <a:ext cx="4658375" cy="44678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7"/>
            <a:ext cx="568863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норм выдачи СИЗ.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5F9A8B-4887-1789-590A-DCC14C707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812" y="2345527"/>
            <a:ext cx="4658375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20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19.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Работодатель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в рамках проведения ОПР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организует мониторинг и актуализацию Норм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, в том числе на основании заявления работника, его руководителя или представителя выборного органа первичной профсоюзной организации или иного уполномоченного представительного органа работников (при наличии), наличия и (или) возможного появления вредных и (или) опасных производственных факторов на каждом рабочем месте, а также опасностей, представляющих угрозу жизни и здоровью работников.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случае выявления не зафиксированных ранее опасностей, требующих применения СИЗ для защиты работника, работодатель обязан актуализировать Нормы и обеспечить выдачу вновь включенных СИЗ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1B26F-D38A-B3F1-E519-66FBBEA2C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772816"/>
            <a:ext cx="3131840" cy="26265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Минтруда России от 29.10.2021 № 766н</a:t>
            </a:r>
          </a:p>
        </p:txBody>
      </p:sp>
    </p:spTree>
    <p:extLst>
      <p:ext uri="{BB962C8B-B14F-4D97-AF65-F5344CB8AC3E}">
        <p14:creationId xmlns:p14="http://schemas.microsoft.com/office/powerpoint/2010/main" val="8759583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F31F1-CBEE-43FB-A445-22480F6B0C07}"/>
              </a:ext>
            </a:extLst>
          </p:cNvPr>
          <p:cNvSpPr/>
          <p:nvPr/>
        </p:nvSpPr>
        <p:spPr>
          <a:xfrm>
            <a:off x="3167844" y="3126668"/>
            <a:ext cx="2808312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2CD15A-5994-426E-9BE1-78A3D425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624"/>
            <a:ext cx="2109717" cy="35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24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от 28.12.2013 № 426-ФЗ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 специальной оценке условий труда»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879464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19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6804A-2CD5-CE96-980F-7A3681C0AB11}"/>
              </a:ext>
            </a:extLst>
          </p:cNvPr>
          <p:cNvSpPr txBox="1"/>
          <p:nvPr/>
        </p:nvSpPr>
        <p:spPr>
          <a:xfrm>
            <a:off x="251520" y="1844824"/>
            <a:ext cx="872263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17. Проведение внеплановой специальной оценки условий труда</a:t>
            </a:r>
          </a:p>
          <a:p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1. Внеплановая специальная оценка условий труда должна проводиться в следующих случаях:</a:t>
            </a:r>
          </a:p>
          <a:p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5) изменение применяемых средств индивидуальной и коллективной защиты,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способное оказать влияние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на уровень воздействия вредных и (или) опасных производственных факторов на работников;</a:t>
            </a:r>
          </a:p>
          <a:p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2. Внеплановая специальная оценка условий труда проводится на соответствующих рабочих местах в течение двенадцати месяцев со дня наступления случаев, указанных в пунктах 1 и 3 части 1 настоящей статьи,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течение шести месяцев со дня наступления случаев, указанных в пунктах 2, 4 - 7 части 1 настоящей статьи.</a:t>
            </a:r>
          </a:p>
          <a:p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638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10. Работодатель обязан: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разработать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основании Единых типовых норм, с учетом результатов СОУТ, результатов ОПР, мнения выборного органа первичной профсоюзной организации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или иного представительного органа работников (при его наличии)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утвердить локальным нормативным актом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Нормы бесплатной выдачи СИЗ и смывающих средств работникам организации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1B26F-D38A-B3F1-E519-66FBBEA2C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772816"/>
            <a:ext cx="3131840" cy="26265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Минтруда России от 29.10.2021 № 766н</a:t>
            </a:r>
          </a:p>
        </p:txBody>
      </p:sp>
    </p:spTree>
    <p:extLst>
      <p:ext uri="{BB962C8B-B14F-4D97-AF65-F5344CB8AC3E}">
        <p14:creationId xmlns:p14="http://schemas.microsoft.com/office/powerpoint/2010/main" val="37340974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Новый порядок обеспечения работников</a:t>
            </a:r>
            <a:b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средствами индивидуальной защиты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69848" y="1772816"/>
            <a:ext cx="5874581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В период до 31 декабря 2024 года работодатель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вправе осуществлять обеспечение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СИЗ и смывающими средствами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соответствии с новыми Правилами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, на основании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действовавших ранее типовых норм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бесплатной выдачи специальной одежды, специальной обуви и других средств индивидуальной.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Решение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о применении в период с 1 сентября 2023 года до 31 декабря 2024 года либо новых Единых типовых норм, либо действовавших ранее типовых норм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принимается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работодателем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путем утверждения соответствующего локального нормативного ак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та.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После 31 декабря 2024 года работодатель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обязан перейти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на новые Нормы бесплатной выдачи СИЗ и смывающих средств работникам.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964549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662514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14.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 разрабатываются работодателем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основе Единых типовых норм, с учетом результатов СОУТ и ОПР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мнения выборного органа первичной профсоюзной организации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или иного уполномоченного представительного органа работников (при наличии),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требований правил по охране труда, паспортов безопасности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 работе с конкретными химическими веществами </a:t>
            </a:r>
            <a:r>
              <a:rPr lang="ru-RU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иных документов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, содержащих информацию о необходимости применения СИЗ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Разработка норм выдачи СИЗ</a:t>
            </a:r>
          </a:p>
        </p:txBody>
      </p:sp>
    </p:spTree>
    <p:extLst>
      <p:ext uri="{BB962C8B-B14F-4D97-AF65-F5344CB8AC3E}">
        <p14:creationId xmlns:p14="http://schemas.microsoft.com/office/powerpoint/2010/main" val="38304969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2492896"/>
            <a:ext cx="5688632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17. Нормы должны содержать конкретную информацию: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 классе(ах) защиты,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эксплуатационных уровнях защиты (если это предусмотрено для данного типа СИЗ),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особенностях конструкции,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комплектности.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 txBox="1">
            <a:spLocks/>
          </p:cNvSpPr>
          <p:nvPr/>
        </p:nvSpPr>
        <p:spPr>
          <a:xfrm>
            <a:off x="1547664" y="629816"/>
            <a:ext cx="727280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Приказ Минтруда России от 29.10.2021 № 766н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027F4F-F202-F622-83F0-FD025082A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9" y="249289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57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Нормы выдачи СИЗ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Рекомендуемый образец оформления Норм предусмотрен приложением №1 к Правилам.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19" y="3429000"/>
          <a:ext cx="8640961" cy="3312367"/>
        </p:xfrm>
        <a:graphic>
          <a:graphicData uri="http://schemas.openxmlformats.org/drawingml/2006/table">
            <a:tbl>
              <a:tblPr/>
              <a:tblGrid>
                <a:gridCol w="54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2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СИЗ (с указанием конкретных данных о конструкции, классе защиты, категориях эффективности и/или эксплуатационных уровнях)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A1966E-062C-4286-47D5-C9483D5C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92359"/>
              </p:ext>
            </p:extLst>
          </p:nvPr>
        </p:nvGraphicFramePr>
        <p:xfrm>
          <a:off x="251520" y="3429001"/>
          <a:ext cx="8640961" cy="3312367"/>
        </p:xfrm>
        <a:graphic>
          <a:graphicData uri="http://schemas.openxmlformats.org/drawingml/2006/table">
            <a:tbl>
              <a:tblPr/>
              <a:tblGrid>
                <a:gridCol w="54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2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6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b="1" kern="100" dirty="0" err="1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профессии (должности)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Тип СИЗ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СИЗ (</a:t>
                      </a:r>
                      <a:r>
                        <a:rPr lang="ru-RU" sz="1100" b="1" kern="1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 указанием конкретных данных о конструкции, классе защиты, категориях эффективности и/или эксплуатационных уровнях</a:t>
                      </a:r>
                      <a:r>
                        <a:rPr lang="ru-RU" sz="1100" b="1" kern="100" dirty="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Нормы выдачи с указанием периодичности выдачи, количества на период, единицы измерения (штуки, пары, комплекты, г, мл.)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2646D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Основание выдачи СИЗ (пункты Единых типовых норм, правил по охране труда и иных документов)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00" dirty="0">
                        <a:solidFill>
                          <a:srgbClr val="2646D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858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12881</TotalTime>
  <Words>4421</Words>
  <Application>Microsoft Office PowerPoint</Application>
  <PresentationFormat>Экран (4:3)</PresentationFormat>
  <Paragraphs>514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Calibri</vt:lpstr>
      <vt:lpstr>Times New Roman</vt:lpstr>
      <vt:lpstr>Оформление по умолчанию</vt:lpstr>
      <vt:lpstr>Специальное оформление</vt:lpstr>
      <vt:lpstr>1_Специальное оформление</vt:lpstr>
      <vt:lpstr>Презентация PowerPoint</vt:lpstr>
      <vt:lpstr>Правовая основа</vt:lpstr>
      <vt:lpstr>Обязательный набор документов на СИЗ</vt:lpstr>
      <vt:lpstr>Федеральный закон от 28.12.2013 № 426-ФЗ «О специальной оценке условий труда»</vt:lpstr>
      <vt:lpstr>Презентация PowerPoint</vt:lpstr>
      <vt:lpstr>Новый порядок обеспечения работников средствами индивидуальной защиты</vt:lpstr>
      <vt:lpstr>Презентация PowerPoint</vt:lpstr>
      <vt:lpstr>Презентация PowerPoint</vt:lpstr>
      <vt:lpstr>Нормы выдачи СИЗ</vt:lpstr>
      <vt:lpstr>Определение норм выдачи СИЗ Приказ Минтруда России от 29.10.2021 № 767н </vt:lpstr>
      <vt:lpstr>Результаты СОУТ уборщик территории</vt:lpstr>
      <vt:lpstr>Результаты оценки профессиональных рисков уборщик территории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Нормы выдачи СИЗ</vt:lpstr>
      <vt:lpstr>Нормы выдачи СИЗ</vt:lpstr>
      <vt:lpstr>Нормы выдачи СИЗ</vt:lpstr>
      <vt:lpstr>Нормы выдачи СИЗ</vt:lpstr>
      <vt:lpstr>Презентация PowerPoint</vt:lpstr>
      <vt:lpstr>Нормы выдачи СИЗ</vt:lpstr>
      <vt:lpstr>Нормы выдачи СИЗ</vt:lpstr>
      <vt:lpstr>Нормы выдачи СИЗ</vt:lpstr>
      <vt:lpstr>Классы сигнальной одежды</vt:lpstr>
      <vt:lpstr>Классы сигнальной одежды</vt:lpstr>
      <vt:lpstr>Нормы выдачи СИЗ</vt:lpstr>
      <vt:lpstr>Нормы выдачи СИЗ</vt:lpstr>
      <vt:lpstr>Нормы выдачи СИЗ</vt:lpstr>
      <vt:lpstr>Нормы выдачи СИЗ</vt:lpstr>
      <vt:lpstr>Нормы выдачи СИЗ</vt:lpstr>
      <vt:lpstr>Нормы выдачи СИЗ</vt:lpstr>
      <vt:lpstr>Нормы выдачи СИЗ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Sagaydak Valery</cp:lastModifiedBy>
  <cp:revision>978</cp:revision>
  <dcterms:created xsi:type="dcterms:W3CDTF">2012-07-09T18:19:04Z</dcterms:created>
  <dcterms:modified xsi:type="dcterms:W3CDTF">2024-04-08T08:11:13Z</dcterms:modified>
</cp:coreProperties>
</file>