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sldIdLst>
    <p:sldId id="259" r:id="rId2"/>
    <p:sldId id="274" r:id="rId3"/>
    <p:sldId id="283" r:id="rId4"/>
    <p:sldId id="295" r:id="rId5"/>
    <p:sldId id="294" r:id="rId6"/>
    <p:sldId id="296" r:id="rId7"/>
    <p:sldId id="298" r:id="rId8"/>
    <p:sldId id="279" r:id="rId9"/>
    <p:sldId id="292" r:id="rId10"/>
    <p:sldId id="293" r:id="rId11"/>
    <p:sldId id="284" r:id="rId12"/>
    <p:sldId id="285" r:id="rId13"/>
    <p:sldId id="29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 autoAdjust="0"/>
    <p:restoredTop sz="94660"/>
  </p:normalViewPr>
  <p:slideViewPr>
    <p:cSldViewPr>
      <p:cViewPr varScale="1">
        <p:scale>
          <a:sx n="67" d="100"/>
          <a:sy n="67" d="100"/>
        </p:scale>
        <p:origin x="86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3F16C-48B6-4039-95F8-A77587469BAD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942BB-9B47-4F1B-908A-0D93D4CC71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906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3F16C-48B6-4039-95F8-A77587469BAD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942BB-9B47-4F1B-908A-0D93D4CC71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553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3F16C-48B6-4039-95F8-A77587469BAD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942BB-9B47-4F1B-908A-0D93D4CC71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885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3F16C-48B6-4039-95F8-A77587469BAD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942BB-9B47-4F1B-908A-0D93D4CC71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78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3F16C-48B6-4039-95F8-A77587469BAD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942BB-9B47-4F1B-908A-0D93D4CC71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20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3F16C-48B6-4039-95F8-A77587469BAD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942BB-9B47-4F1B-908A-0D93D4CC71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446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3F16C-48B6-4039-95F8-A77587469BAD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942BB-9B47-4F1B-908A-0D93D4CC71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21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3F16C-48B6-4039-95F8-A77587469BAD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942BB-9B47-4F1B-908A-0D93D4CC71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137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3F16C-48B6-4039-95F8-A77587469BAD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942BB-9B47-4F1B-908A-0D93D4CC71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521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3F16C-48B6-4039-95F8-A77587469BAD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942BB-9B47-4F1B-908A-0D93D4CC71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259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3F16C-48B6-4039-95F8-A77587469BAD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942BB-9B47-4F1B-908A-0D93D4CC71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892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3F16C-48B6-4039-95F8-A77587469BAD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942BB-9B47-4F1B-908A-0D93D4CC71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006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88;&#1076;&#1096;.&#1088;&#1092;/competition/4125" TargetMode="External"/><Relationship Id="rId7" Type="http://schemas.openxmlformats.org/officeDocument/2006/relationships/hyperlink" Target="https://bolshayaperemena.online/lk/event/412?region_id=45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&#1088;&#1076;&#1096;.&#1088;&#1092;/competition/4022" TargetMode="External"/><Relationship Id="rId5" Type="http://schemas.openxmlformats.org/officeDocument/2006/relationships/hyperlink" Target="https://&#1088;&#1076;&#1096;.&#1088;&#1092;/competition/4001" TargetMode="External"/><Relationship Id="rId4" Type="http://schemas.openxmlformats.org/officeDocument/2006/relationships/hyperlink" Target="https://&#1088;&#1076;&#1096;.&#1088;&#1092;/competition/4002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hyperlink" Target="https://t.me/+oGzUXaI4L8MwYjgy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73;&#1091;&#1076;&#1100;&#1074;&#1076;&#1074;&#1080;&#1078;&#1077;&#1085;&#1080;&#1080;.&#1088;&#1092;/projects/458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&#1073;&#1091;&#1076;&#1100;&#1074;&#1076;&#1074;&#1080;&#1078;&#1077;&#1085;&#1080;&#1080;.&#1088;&#1092;/projects/582" TargetMode="External"/><Relationship Id="rId4" Type="http://schemas.openxmlformats.org/officeDocument/2006/relationships/hyperlink" Target="https://&#1073;&#1091;&#1076;&#1100;&#1074;&#1076;&#1074;&#1080;&#1078;&#1077;&#1085;&#1080;&#1080;.&#1088;&#1092;/projects/497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&#1088;&#1076;&#1096;.&#1088;&#1092;/competition/4167" TargetMode="External"/><Relationship Id="rId3" Type="http://schemas.openxmlformats.org/officeDocument/2006/relationships/hyperlink" Target="https://&#1073;&#1091;&#1076;&#1100;&#1074;&#1076;&#1074;&#1080;&#1078;&#1077;&#1085;&#1080;&#1080;.&#1088;&#1092;/first-aid" TargetMode="External"/><Relationship Id="rId7" Type="http://schemas.openxmlformats.org/officeDocument/2006/relationships/hyperlink" Target="https://&#1088;&#1076;&#1096;.&#1088;&#1092;/competition/4166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&#1088;&#1076;&#1096;.&#1088;&#1092;/competition/4165" TargetMode="External"/><Relationship Id="rId5" Type="http://schemas.openxmlformats.org/officeDocument/2006/relationships/hyperlink" Target="https://&#1073;&#1091;&#1076;&#1100;&#1074;&#1076;&#1074;&#1080;&#1078;&#1077;&#1085;&#1080;&#1080;.&#1088;&#1092;/projects/628" TargetMode="External"/><Relationship Id="rId10" Type="http://schemas.openxmlformats.org/officeDocument/2006/relationships/hyperlink" Target="https://&#1073;&#1091;&#1076;&#1100;&#1074;&#1076;&#1074;&#1080;&#1078;&#1077;&#1085;&#1080;&#1080;.&#1088;&#1092;/projects/793" TargetMode="External"/><Relationship Id="rId4" Type="http://schemas.openxmlformats.org/officeDocument/2006/relationships/hyperlink" Target="https://&#1073;&#1091;&#1076;&#1100;&#1074;&#1076;&#1074;&#1080;&#1078;&#1077;&#1085;&#1080;&#1080;.&#1088;&#1092;/projects/666" TargetMode="External"/><Relationship Id="rId9" Type="http://schemas.openxmlformats.org/officeDocument/2006/relationships/hyperlink" Target="https://&#1073;&#1091;&#1076;&#1100;&#1074;&#1076;&#1074;&#1080;&#1078;&#1077;&#1085;&#1080;&#1080;.&#1088;&#1092;/projects/72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B1A5F5B-B7E6-8ED7-3773-76BC8623E8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919" t="19551" r="15744" b="10100"/>
          <a:stretch/>
        </p:blipFill>
        <p:spPr>
          <a:xfrm>
            <a:off x="1127448" y="0"/>
            <a:ext cx="9416955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4387BED-B6C1-2CAD-1CA1-487D14C769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919" t="19551" r="58495" b="27633"/>
          <a:stretch/>
        </p:blipFill>
        <p:spPr>
          <a:xfrm>
            <a:off x="0" y="-33294"/>
            <a:ext cx="2007840" cy="526249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0D89026-3FF6-31F5-BE54-99A7541361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919" t="19551" r="58495" b="27633"/>
          <a:stretch/>
        </p:blipFill>
        <p:spPr>
          <a:xfrm>
            <a:off x="10544403" y="0"/>
            <a:ext cx="2007840" cy="526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227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BA9F7E76-857F-F316-33A3-8F84A8A1467C}"/>
              </a:ext>
            </a:extLst>
          </p:cNvPr>
          <p:cNvGrpSpPr/>
          <p:nvPr/>
        </p:nvGrpSpPr>
        <p:grpSpPr>
          <a:xfrm>
            <a:off x="-30570" y="332656"/>
            <a:ext cx="12207285" cy="6525344"/>
            <a:chOff x="0" y="332656"/>
            <a:chExt cx="12192000" cy="6525344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501E458E-389F-9672-9519-02BBC0C7A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8147" t="22700" r="13382" b="18500"/>
            <a:stretch/>
          </p:blipFill>
          <p:spPr>
            <a:xfrm>
              <a:off x="0" y="332656"/>
              <a:ext cx="12192000" cy="6525344"/>
            </a:xfrm>
            <a:prstGeom prst="rect">
              <a:avLst/>
            </a:prstGeom>
          </p:spPr>
        </p:pic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DA0B2DA4-8F07-C1D2-0DEE-BA42BC78CBF2}"/>
                </a:ext>
              </a:extLst>
            </p:cNvPr>
            <p:cNvSpPr/>
            <p:nvPr/>
          </p:nvSpPr>
          <p:spPr>
            <a:xfrm>
              <a:off x="1631504" y="1126640"/>
              <a:ext cx="7776864" cy="43905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7950E13-CF4F-92E2-139D-C0CF379FD64C}"/>
              </a:ext>
            </a:extLst>
          </p:cNvPr>
          <p:cNvSpPr txBox="1"/>
          <p:nvPr/>
        </p:nvSpPr>
        <p:spPr>
          <a:xfrm>
            <a:off x="-30570" y="172297"/>
            <a:ext cx="11305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>
                <a:latin typeface="Arial Black" panose="020B0A04020102020204" pitchFamily="34" charset="0"/>
              </a:rPr>
              <a:t>ПЛАН КЛЮЧЕВЫХ МЕРОПРИЯТИЙ И </a:t>
            </a:r>
          </a:p>
          <a:p>
            <a:pPr algn="ctr"/>
            <a:r>
              <a:rPr lang="ru-RU" sz="3000" dirty="0">
                <a:latin typeface="Arial Black" panose="020B0A04020102020204" pitchFamily="34" charset="0"/>
              </a:rPr>
              <a:t>ГРАФИК РЕГИСТРАЦИИ</a:t>
            </a:r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B255ECF9-07A1-F7FF-B062-380D191D59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5438281"/>
              </p:ext>
            </p:extLst>
          </p:nvPr>
        </p:nvGraphicFramePr>
        <p:xfrm>
          <a:off x="0" y="0"/>
          <a:ext cx="12161430" cy="62851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5760">
                  <a:extLst>
                    <a:ext uri="{9D8B030D-6E8A-4147-A177-3AD203B41FA5}">
                      <a16:colId xmlns:a16="http://schemas.microsoft.com/office/drawing/2014/main" val="3066567983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428901863"/>
                    </a:ext>
                  </a:extLst>
                </a:gridCol>
                <a:gridCol w="5705390">
                  <a:extLst>
                    <a:ext uri="{9D8B030D-6E8A-4147-A177-3AD203B41FA5}">
                      <a16:colId xmlns:a16="http://schemas.microsoft.com/office/drawing/2014/main" val="2194749005"/>
                    </a:ext>
                  </a:extLst>
                </a:gridCol>
              </a:tblGrid>
              <a:tr h="802377">
                <a:tc>
                  <a:txBody>
                    <a:bodyPr/>
                    <a:lstStyle/>
                    <a:p>
                      <a:pPr algn="ctr"/>
                      <a:r>
                        <a:rPr lang="ru-RU" sz="2500" dirty="0"/>
                        <a:t>Название мероприятия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dirty="0"/>
                        <a:t>Сроки регистрации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dirty="0"/>
                        <a:t>Ссылка на регистрацию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4603589"/>
                  </a:ext>
                </a:extLst>
              </a:tr>
              <a:tr h="51581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000" b="1" dirty="0"/>
                        <a:t>НОЯБРЬ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791531"/>
                  </a:ext>
                </a:extLst>
              </a:tr>
              <a:tr h="365630">
                <a:tc>
                  <a:txBody>
                    <a:bodyPr/>
                    <a:lstStyle/>
                    <a:p>
                      <a:pPr algn="ctr"/>
                      <a:r>
                        <a:rPr lang="ru-RU" sz="1800" b="1" baseline="0" dirty="0">
                          <a:latin typeface="+mn-lt"/>
                        </a:rPr>
                        <a:t>Региональный конкурс волонтеров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baseline="0">
                          <a:latin typeface="+mn-lt"/>
                        </a:rPr>
                        <a:t>До 10 ноября</a:t>
                      </a:r>
                      <a:endParaRPr lang="ru-RU" sz="1800" b="1" baseline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baseline="0">
                          <a:latin typeface="+mn-lt"/>
                        </a:rPr>
                        <a:t>Ссылки пока нет</a:t>
                      </a:r>
                      <a:endParaRPr lang="ru-RU" sz="1800" b="1" baseline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9324028"/>
                  </a:ext>
                </a:extLst>
              </a:tr>
              <a:tr h="859689">
                <a:tc>
                  <a:txBody>
                    <a:bodyPr/>
                    <a:lstStyle/>
                    <a:p>
                      <a:pPr algn="ctr"/>
                      <a:r>
                        <a:rPr lang="ru-RU" sz="1800" b="1" baseline="0" dirty="0">
                          <a:latin typeface="+mn-lt"/>
                        </a:rPr>
                        <a:t>Окружной слет Движения Первых </a:t>
                      </a:r>
                    </a:p>
                    <a:p>
                      <a:pPr algn="ctr"/>
                      <a:r>
                        <a:rPr lang="ru-RU" sz="1800" b="1" baseline="0" dirty="0">
                          <a:latin typeface="+mn-lt"/>
                        </a:rPr>
                        <a:t>для</a:t>
                      </a:r>
                    </a:p>
                    <a:p>
                      <a:pPr algn="ctr"/>
                      <a:r>
                        <a:rPr lang="ru-RU" sz="18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 Екатеринбург </a:t>
                      </a:r>
                      <a:endParaRPr lang="ru-RU" sz="1800" b="1" baseline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baseline="0">
                          <a:latin typeface="+mn-lt"/>
                        </a:rPr>
                        <a:t>В течение всей осени</a:t>
                      </a:r>
                    </a:p>
                    <a:p>
                      <a:pPr algn="ctr"/>
                      <a:r>
                        <a:rPr lang="ru-RU" sz="1800" b="1" baseline="0">
                          <a:latin typeface="+mn-lt"/>
                        </a:rPr>
                        <a:t> (сентябрь-ноябрь)</a:t>
                      </a:r>
                      <a:endParaRPr lang="ru-RU" sz="1800" b="1" baseline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u="sng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 tooltip="https://рдш.рф/competition/4125"/>
                        </a:rPr>
                        <a:t>https://рдш.рф/competition/4125</a:t>
                      </a:r>
                      <a:endParaRPr lang="ru-RU" sz="1800" b="1" baseline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9381649"/>
                  </a:ext>
                </a:extLst>
              </a:tr>
              <a:tr h="601782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Региональный форум «Успех </a:t>
                      </a:r>
                    </a:p>
                    <a:p>
                      <a:pPr algn="ctr"/>
                      <a:r>
                        <a:rPr lang="ru-RU" sz="18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каждого ребенка» </a:t>
                      </a:r>
                      <a:endParaRPr lang="ru-RU" sz="1800" b="1" baseline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baseline="0">
                          <a:latin typeface="+mn-lt"/>
                        </a:rPr>
                        <a:t>До 1 декабря</a:t>
                      </a:r>
                      <a:endParaRPr lang="ru-RU" sz="1800" b="1" baseline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baseline="0" dirty="0">
                          <a:latin typeface="+mn-lt"/>
                        </a:rPr>
                        <a:t>Ссылки пока 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07359"/>
                  </a:ext>
                </a:extLst>
              </a:tr>
              <a:tr h="773720">
                <a:tc>
                  <a:txBody>
                    <a:bodyPr/>
                    <a:lstStyle/>
                    <a:p>
                      <a:pPr algn="ctr"/>
                      <a:r>
                        <a:rPr lang="ru-RU" sz="1800" b="1" baseline="0" dirty="0">
                          <a:latin typeface="+mn-lt"/>
                        </a:rPr>
                        <a:t>Спортивный семейный </a:t>
                      </a:r>
                    </a:p>
                    <a:p>
                      <a:pPr algn="ctr"/>
                      <a:r>
                        <a:rPr lang="ru-RU" sz="1800" b="1" baseline="0" dirty="0">
                          <a:latin typeface="+mn-lt"/>
                        </a:rPr>
                        <a:t>фестиваль </a:t>
                      </a:r>
                    </a:p>
                    <a:p>
                      <a:pPr algn="ctr"/>
                      <a:r>
                        <a:rPr lang="ru-RU" sz="1800" b="1" baseline="0" dirty="0">
                          <a:latin typeface="+mn-lt"/>
                        </a:rPr>
                        <a:t>«Семейная команда»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baseline="0">
                          <a:latin typeface="+mn-lt"/>
                        </a:rPr>
                        <a:t>В течение всей осени</a:t>
                      </a:r>
                    </a:p>
                    <a:p>
                      <a:pPr algn="ctr"/>
                      <a:r>
                        <a:rPr lang="ru-RU" sz="1800" b="1" baseline="0">
                          <a:latin typeface="+mn-lt"/>
                        </a:rPr>
                        <a:t> (сентябрь-ноябрь)</a:t>
                      </a:r>
                      <a:endParaRPr lang="ru-RU" sz="1800" b="1" baseline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sng" baseline="0">
                          <a:solidFill>
                            <a:srgbClr val="0563C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4" tooltip="https://рдш.рф/competition/4002"/>
                        </a:rPr>
                        <a:t>https://рдш.рф/competition/4002</a:t>
                      </a:r>
                      <a:endParaRPr lang="ru-RU" sz="1800" b="1" baseline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3075593"/>
                  </a:ext>
                </a:extLst>
              </a:tr>
              <a:tr h="601782">
                <a:tc>
                  <a:txBody>
                    <a:bodyPr/>
                    <a:lstStyle/>
                    <a:p>
                      <a:pPr algn="ctr"/>
                      <a:r>
                        <a:rPr lang="ru-RU" sz="1800" b="1" baseline="0" dirty="0">
                          <a:latin typeface="+mn-lt"/>
                        </a:rPr>
                        <a:t>Всероссийский проект </a:t>
                      </a:r>
                    </a:p>
                    <a:p>
                      <a:pPr algn="ctr"/>
                      <a:r>
                        <a:rPr lang="ru-RU" sz="1800" b="1" baseline="0" dirty="0">
                          <a:latin typeface="+mn-lt"/>
                        </a:rPr>
                        <a:t>«В гостях у ученого»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baseline="0">
                          <a:latin typeface="+mn-lt"/>
                        </a:rPr>
                        <a:t>В течение всей осени</a:t>
                      </a:r>
                    </a:p>
                    <a:p>
                      <a:pPr algn="ctr"/>
                      <a:r>
                        <a:rPr lang="ru-RU" sz="1800" b="1" baseline="0">
                          <a:latin typeface="+mn-lt"/>
                        </a:rPr>
                        <a:t> (сентябрь-ноябрь)</a:t>
                      </a:r>
                      <a:endParaRPr lang="ru-RU" sz="1800" b="1" baseline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sng" baseline="0">
                          <a:solidFill>
                            <a:srgbClr val="0000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5" tooltip="https://рдш.рф/competition/4001"/>
                        </a:rPr>
                        <a:t>https://рдш.рф/competition/4001</a:t>
                      </a:r>
                      <a:endParaRPr lang="ru-RU" sz="1800" b="1" baseline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8894891"/>
                  </a:ext>
                </a:extLst>
              </a:tr>
              <a:tr h="601782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+mn-lt"/>
                        </a:rPr>
                        <a:t>Мероприятие «Посвящение в </a:t>
                      </a:r>
                    </a:p>
                    <a:p>
                      <a:pPr algn="ctr"/>
                      <a:r>
                        <a:rPr lang="ru-RU" sz="1800" b="1" dirty="0">
                          <a:latin typeface="+mn-lt"/>
                        </a:rPr>
                        <a:t>Хранители истории»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baseline="0">
                          <a:latin typeface="+mn-lt"/>
                        </a:rPr>
                        <a:t>В течение всей осени</a:t>
                      </a:r>
                    </a:p>
                    <a:p>
                      <a:pPr algn="ctr"/>
                      <a:r>
                        <a:rPr lang="ru-RU" sz="1800" b="1" baseline="0">
                          <a:latin typeface="+mn-lt"/>
                        </a:rPr>
                        <a:t> (сентябрь-ноябрь)</a:t>
                      </a:r>
                      <a:endParaRPr lang="ru-RU" sz="1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u="sng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6" tooltip="https://xn--d1axz.xn--p1ai/competition/4022"/>
                        </a:rPr>
                        <a:t>https://рдш.рф/competition/4022</a:t>
                      </a:r>
                      <a:endParaRPr lang="ru-RU" sz="1800" b="1" baseline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3407127"/>
                  </a:ext>
                </a:extLst>
              </a:tr>
              <a:tr h="859689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+mn-lt"/>
                        </a:rPr>
                        <a:t>Всероссийская акция </a:t>
                      </a:r>
                      <a:endParaRPr lang="en-US" sz="1800" b="1" dirty="0">
                        <a:latin typeface="+mn-lt"/>
                      </a:endParaRPr>
                    </a:p>
                    <a:p>
                      <a:pPr algn="ctr"/>
                      <a:r>
                        <a:rPr lang="ru-RU" sz="1800" b="1" dirty="0">
                          <a:latin typeface="+mn-lt"/>
                        </a:rPr>
                        <a:t>«Мы-граждане России!»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baseline="0" dirty="0">
                          <a:latin typeface="+mn-lt"/>
                        </a:rPr>
                        <a:t>В течение всей осени</a:t>
                      </a:r>
                    </a:p>
                    <a:p>
                      <a:pPr algn="ctr"/>
                      <a:r>
                        <a:rPr lang="ru-RU" sz="1800" b="1" baseline="0" dirty="0">
                          <a:latin typeface="+mn-lt"/>
                        </a:rPr>
                        <a:t> (сентябрь-ноябрь)</a:t>
                      </a:r>
                      <a:endParaRPr lang="ru-RU" sz="1800" b="1" baseline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sng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7" tooltip="https://bolshayaperemena.online/lk/event/412?region_id=45"/>
                        </a:rPr>
                        <a:t>https://bolshayaperemena.online/lk/event/412?region_id=45</a:t>
                      </a:r>
                      <a:endParaRPr lang="ru-RU" sz="1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41368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7878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AFA9D8E-DB20-4793-DE1E-2B17CEF5AA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919" t="19551" r="15744" b="14300"/>
          <a:stretch/>
        </p:blipFill>
        <p:spPr>
          <a:xfrm>
            <a:off x="983432" y="32805"/>
            <a:ext cx="9949692" cy="681337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DD089DF-E769-9748-629D-D48057BFBA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372" t="80870" r="17536" b="15017"/>
          <a:stretch/>
        </p:blipFill>
        <p:spPr>
          <a:xfrm>
            <a:off x="9840416" y="6229678"/>
            <a:ext cx="2351584" cy="61650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D11B59F-D1A0-7112-9201-A8FD166505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372" t="80870" r="17536" b="15017"/>
          <a:stretch/>
        </p:blipFill>
        <p:spPr>
          <a:xfrm>
            <a:off x="0" y="6216858"/>
            <a:ext cx="1258876" cy="629323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75A7375-23D0-94A5-E9C1-A026904734F8}"/>
              </a:ext>
            </a:extLst>
          </p:cNvPr>
          <p:cNvSpPr/>
          <p:nvPr/>
        </p:nvSpPr>
        <p:spPr>
          <a:xfrm>
            <a:off x="1487488" y="843790"/>
            <a:ext cx="8064896" cy="4536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486174B-F516-D015-F779-AE389DDACC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704" y="1145525"/>
            <a:ext cx="4824536" cy="48245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5D164DD-1B7D-260D-6A4C-037DF4BE5304}"/>
              </a:ext>
            </a:extLst>
          </p:cNvPr>
          <p:cNvSpPr txBox="1"/>
          <p:nvPr/>
        </p:nvSpPr>
        <p:spPr>
          <a:xfrm>
            <a:off x="1487488" y="47926"/>
            <a:ext cx="8712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>
                <a:latin typeface="Arial Black" panose="020B0A04020102020204" pitchFamily="34" charset="0"/>
              </a:rPr>
              <a:t>МЕТОДИЧЕСКАЯ КОПИЛКА </a:t>
            </a:r>
          </a:p>
          <a:p>
            <a:pPr algn="ctr"/>
            <a:r>
              <a:rPr lang="ru-RU" sz="3000" dirty="0">
                <a:latin typeface="Arial Black" panose="020B0A04020102020204" pitchFamily="34" charset="0"/>
              </a:rPr>
              <a:t>(для использования в работе)</a:t>
            </a:r>
          </a:p>
        </p:txBody>
      </p:sp>
    </p:spTree>
    <p:extLst>
      <p:ext uri="{BB962C8B-B14F-4D97-AF65-F5344CB8AC3E}">
        <p14:creationId xmlns:p14="http://schemas.microsoft.com/office/powerpoint/2010/main" val="3031301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AFA9D8E-DB20-4793-DE1E-2B17CEF5AA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919" t="19551" r="15744" b="14300"/>
          <a:stretch/>
        </p:blipFill>
        <p:spPr>
          <a:xfrm>
            <a:off x="983432" y="32805"/>
            <a:ext cx="9949692" cy="681337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DD089DF-E769-9748-629D-D48057BFBA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372" t="80870" r="17536" b="15017"/>
          <a:stretch/>
        </p:blipFill>
        <p:spPr>
          <a:xfrm>
            <a:off x="9840416" y="6229678"/>
            <a:ext cx="2351584" cy="61650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D11B59F-D1A0-7112-9201-A8FD166505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372" t="80870" r="17536" b="15017"/>
          <a:stretch/>
        </p:blipFill>
        <p:spPr>
          <a:xfrm>
            <a:off x="0" y="6216858"/>
            <a:ext cx="1258876" cy="629323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75A7375-23D0-94A5-E9C1-A026904734F8}"/>
              </a:ext>
            </a:extLst>
          </p:cNvPr>
          <p:cNvSpPr/>
          <p:nvPr/>
        </p:nvSpPr>
        <p:spPr>
          <a:xfrm>
            <a:off x="1559496" y="980728"/>
            <a:ext cx="8064896" cy="4536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D164DD-1B7D-260D-6A4C-037DF4BE5304}"/>
              </a:ext>
            </a:extLst>
          </p:cNvPr>
          <p:cNvSpPr txBox="1"/>
          <p:nvPr/>
        </p:nvSpPr>
        <p:spPr>
          <a:xfrm>
            <a:off x="0" y="47463"/>
            <a:ext cx="11305256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Arial Black" panose="020B0A04020102020204" pitchFamily="34" charset="0"/>
              </a:rPr>
              <a:t>Telegram-</a:t>
            </a:r>
            <a:r>
              <a:rPr lang="ru-RU" sz="3000" dirty="0">
                <a:latin typeface="Arial Black" panose="020B0A04020102020204" pitchFamily="34" charset="0"/>
              </a:rPr>
              <a:t>чат </a:t>
            </a:r>
          </a:p>
          <a:p>
            <a:pPr algn="ctr"/>
            <a:r>
              <a:rPr lang="ru-RU" sz="3000" dirty="0">
                <a:latin typeface="Arial Black" panose="020B0A04020102020204" pitchFamily="34" charset="0"/>
              </a:rPr>
              <a:t>ДЛЯ ПРЕДСЕДАТЕЛЕЙ </a:t>
            </a:r>
          </a:p>
          <a:p>
            <a:pPr algn="ctr"/>
            <a:r>
              <a:rPr lang="ru-RU" sz="3000" dirty="0">
                <a:latin typeface="Arial Black" panose="020B0A04020102020204" pitchFamily="34" charset="0"/>
              </a:rPr>
              <a:t>ПЕРВИЧНЫХ ОТДЕЛЕНИЙ</a:t>
            </a:r>
          </a:p>
          <a:p>
            <a:pPr algn="ctr"/>
            <a:r>
              <a:rPr lang="en-US" sz="3200" b="0" i="0" u="sng" dirty="0">
                <a:effectLst/>
                <a:latin typeface="Roboto" panose="02000000000000000000" pitchFamily="2" charset="0"/>
                <a:hlinkClick r:id="rId4"/>
              </a:rPr>
              <a:t>https://t.me/+oGzUXaI4L8MwYjgy</a:t>
            </a:r>
            <a:endParaRPr lang="ru-RU" sz="32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8BEED84-287E-849A-B307-5441EF06E7C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019" t="24801" r="70672" b="42650"/>
          <a:stretch/>
        </p:blipFill>
        <p:spPr>
          <a:xfrm>
            <a:off x="3503712" y="1916832"/>
            <a:ext cx="4249148" cy="424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374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AFA9D8E-DB20-4793-DE1E-2B17CEF5AA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919" t="19551" r="15744" b="14300"/>
          <a:stretch/>
        </p:blipFill>
        <p:spPr>
          <a:xfrm>
            <a:off x="983432" y="32805"/>
            <a:ext cx="9949692" cy="681337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DD089DF-E769-9748-629D-D48057BFBA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372" t="80870" r="17536" b="15017"/>
          <a:stretch/>
        </p:blipFill>
        <p:spPr>
          <a:xfrm>
            <a:off x="9840416" y="6229678"/>
            <a:ext cx="2351584" cy="61650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D11B59F-D1A0-7112-9201-A8FD166505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372" t="80870" r="17536" b="15017"/>
          <a:stretch/>
        </p:blipFill>
        <p:spPr>
          <a:xfrm>
            <a:off x="0" y="6216858"/>
            <a:ext cx="1258876" cy="629323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75A7375-23D0-94A5-E9C1-A026904734F8}"/>
              </a:ext>
            </a:extLst>
          </p:cNvPr>
          <p:cNvSpPr/>
          <p:nvPr/>
        </p:nvSpPr>
        <p:spPr>
          <a:xfrm>
            <a:off x="1559496" y="980728"/>
            <a:ext cx="8064896" cy="4536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B0CA06-3126-4668-835B-BD2630A9943C}"/>
              </a:ext>
            </a:extLst>
          </p:cNvPr>
          <p:cNvSpPr txBox="1"/>
          <p:nvPr/>
        </p:nvSpPr>
        <p:spPr>
          <a:xfrm>
            <a:off x="1559496" y="969586"/>
            <a:ext cx="9318160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" dirty="0">
                <a:solidFill>
                  <a:srgbClr val="FF0000"/>
                </a:solidFill>
                <a:latin typeface="Arial Black" panose="020B0A04020102020204" pitchFamily="34" charset="0"/>
              </a:rPr>
              <a:t>Сараева Светлана Дмитриевна</a:t>
            </a:r>
            <a:r>
              <a:rPr lang="en-US" sz="3500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3500" dirty="0">
                <a:latin typeface="Arial Black" panose="020B0A04020102020204" pitchFamily="34" charset="0"/>
              </a:rPr>
              <a:t>специалист местного отделения РДДМ «Движение первых» </a:t>
            </a:r>
          </a:p>
          <a:p>
            <a:pPr algn="ctr"/>
            <a:r>
              <a:rPr lang="ru-RU" sz="3500" dirty="0">
                <a:latin typeface="Arial Black" panose="020B0A04020102020204" pitchFamily="34" charset="0"/>
              </a:rPr>
              <a:t>по городу Екатеринбургу</a:t>
            </a:r>
          </a:p>
          <a:p>
            <a:pPr algn="ctr"/>
            <a:r>
              <a:rPr lang="ru-RU" sz="3500" dirty="0">
                <a:solidFill>
                  <a:srgbClr val="000000"/>
                </a:solidFill>
                <a:latin typeface="Arial Black" panose="020B0A04020102020204" pitchFamily="34" charset="0"/>
              </a:rPr>
              <a:t>Верх-Исетский район</a:t>
            </a:r>
            <a:endParaRPr lang="ru-RU" sz="3500" dirty="0">
              <a:latin typeface="Arial Black" panose="020B0A04020102020204" pitchFamily="34" charset="0"/>
            </a:endParaRPr>
          </a:p>
          <a:p>
            <a:pPr algn="ctr"/>
            <a:endParaRPr lang="ru-RU" sz="3500" dirty="0">
              <a:latin typeface="Arial Black" panose="020B0A04020102020204" pitchFamily="34" charset="0"/>
            </a:endParaRPr>
          </a:p>
          <a:p>
            <a:pPr algn="ctr"/>
            <a:r>
              <a:rPr lang="en-US" sz="3500" dirty="0" err="1">
                <a:solidFill>
                  <a:srgbClr val="0070C0"/>
                </a:solidFill>
                <a:latin typeface="Arial Black" panose="020B0A04020102020204" pitchFamily="34" charset="0"/>
              </a:rPr>
              <a:t>SDSaraeva@rddm.team</a:t>
            </a:r>
            <a:r>
              <a:rPr lang="ru-RU" sz="3500" i="0" strike="noStrike" dirty="0">
                <a:solidFill>
                  <a:srgbClr val="0070C0"/>
                </a:solidFill>
                <a:effectLst/>
                <a:latin typeface="Arial Black" panose="020B0A04020102020204" pitchFamily="34" charset="0"/>
              </a:rPr>
              <a:t> </a:t>
            </a:r>
          </a:p>
          <a:p>
            <a:pPr algn="ctr"/>
            <a:r>
              <a:rPr lang="ru-RU" sz="3500" dirty="0">
                <a:solidFill>
                  <a:srgbClr val="0070C0"/>
                </a:solidFill>
                <a:latin typeface="Arial Black" panose="020B0A04020102020204" pitchFamily="34" charset="0"/>
              </a:rPr>
              <a:t>8-912-617-59-38</a:t>
            </a:r>
            <a:r>
              <a:rPr lang="en-US" sz="3500" i="0" dirty="0">
                <a:solidFill>
                  <a:srgbClr val="0070C0"/>
                </a:solidFill>
                <a:effectLst/>
                <a:latin typeface="Arial Black" panose="020B0A04020102020204" pitchFamily="34" charset="0"/>
              </a:rPr>
              <a:t> </a:t>
            </a:r>
          </a:p>
          <a:p>
            <a:pPr algn="ctr"/>
            <a:r>
              <a:rPr lang="en-US" sz="3500" i="0" dirty="0">
                <a:solidFill>
                  <a:srgbClr val="0070C0"/>
                </a:solidFill>
                <a:effectLst/>
                <a:latin typeface="Arial Black" panose="020B0A04020102020204" pitchFamily="34" charset="0"/>
              </a:rPr>
              <a:t>@</a:t>
            </a:r>
            <a:r>
              <a:rPr lang="en-US" sz="3500" i="0" dirty="0" err="1">
                <a:solidFill>
                  <a:srgbClr val="0070C0"/>
                </a:solidFill>
                <a:effectLst/>
                <a:latin typeface="Arial Black" panose="020B0A04020102020204" pitchFamily="34" charset="0"/>
              </a:rPr>
              <a:t>s_saraeva</a:t>
            </a:r>
            <a:endParaRPr lang="ru-RU" sz="3500" i="0" dirty="0">
              <a:solidFill>
                <a:srgbClr val="0070C0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774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F64FB0E-ABE5-5FA8-6D08-5CB93EA69A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31" t="19377" r="15542" b="13083"/>
          <a:stretch/>
        </p:blipFill>
        <p:spPr>
          <a:xfrm>
            <a:off x="1055440" y="3298"/>
            <a:ext cx="9937104" cy="687321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D8FB440-852E-46D7-620C-33535906BF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033" t="65694" r="17181" b="17324"/>
          <a:stretch/>
        </p:blipFill>
        <p:spPr>
          <a:xfrm>
            <a:off x="10957756" y="1484784"/>
            <a:ext cx="1234244" cy="536991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6A32E6D-B8DE-6C8B-8439-24D9F0F53D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033" t="65694" r="17181" b="17324"/>
          <a:stretch/>
        </p:blipFill>
        <p:spPr>
          <a:xfrm>
            <a:off x="-144016" y="1488082"/>
            <a:ext cx="1234244" cy="5369918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663B279-2FB9-2411-1359-A0CD0AC7E663}"/>
              </a:ext>
            </a:extLst>
          </p:cNvPr>
          <p:cNvSpPr/>
          <p:nvPr/>
        </p:nvSpPr>
        <p:spPr>
          <a:xfrm>
            <a:off x="10056440" y="-1"/>
            <a:ext cx="1153344" cy="14847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5D624F5-1685-C17A-917E-87E76CBD31DF}"/>
              </a:ext>
            </a:extLst>
          </p:cNvPr>
          <p:cNvSpPr/>
          <p:nvPr/>
        </p:nvSpPr>
        <p:spPr>
          <a:xfrm>
            <a:off x="0" y="-21693"/>
            <a:ext cx="1153344" cy="15064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865CCE6-D33D-B80F-8A00-E5AD27EF71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003" t="19106" r="16017" b="70320"/>
          <a:stretch/>
        </p:blipFill>
        <p:spPr>
          <a:xfrm>
            <a:off x="11074263" y="-12377"/>
            <a:ext cx="993554" cy="148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803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AFA9D8E-DB20-4793-DE1E-2B17CEF5AA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919" t="19551" r="15744" b="14300"/>
          <a:stretch/>
        </p:blipFill>
        <p:spPr>
          <a:xfrm>
            <a:off x="983432" y="32805"/>
            <a:ext cx="9949692" cy="681337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DD089DF-E769-9748-629D-D48057BFBA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372" t="80870" r="17536" b="15017"/>
          <a:stretch/>
        </p:blipFill>
        <p:spPr>
          <a:xfrm>
            <a:off x="9840416" y="6229678"/>
            <a:ext cx="2351584" cy="61650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D11B59F-D1A0-7112-9201-A8FD166505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372" t="80870" r="17536" b="15017"/>
          <a:stretch/>
        </p:blipFill>
        <p:spPr>
          <a:xfrm>
            <a:off x="0" y="6216858"/>
            <a:ext cx="1258876" cy="629323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75A7375-23D0-94A5-E9C1-A026904734F8}"/>
              </a:ext>
            </a:extLst>
          </p:cNvPr>
          <p:cNvSpPr/>
          <p:nvPr/>
        </p:nvSpPr>
        <p:spPr>
          <a:xfrm>
            <a:off x="1559496" y="980728"/>
            <a:ext cx="8064896" cy="4536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5408519-E41C-E2A4-3DA2-136C3950B3A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88" t="35672" r="2014" b="16369"/>
          <a:stretch/>
        </p:blipFill>
        <p:spPr>
          <a:xfrm>
            <a:off x="3215680" y="1062018"/>
            <a:ext cx="5118862" cy="517389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4814BA5-C86B-7404-17CB-B77209EE38D4}"/>
              </a:ext>
            </a:extLst>
          </p:cNvPr>
          <p:cNvSpPr txBox="1"/>
          <p:nvPr/>
        </p:nvSpPr>
        <p:spPr>
          <a:xfrm>
            <a:off x="1559496" y="176404"/>
            <a:ext cx="87129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000" dirty="0" err="1">
                <a:latin typeface="Arial Black" panose="020B0A04020102020204" pitchFamily="34" charset="0"/>
              </a:rPr>
              <a:t>будьвдвижении.рф</a:t>
            </a:r>
            <a:endParaRPr lang="ru-RU" sz="5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488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AFA9D8E-DB20-4793-DE1E-2B17CEF5AA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919" t="19551" r="15744" b="14300"/>
          <a:stretch/>
        </p:blipFill>
        <p:spPr>
          <a:xfrm>
            <a:off x="1242750" y="47180"/>
            <a:ext cx="9949692" cy="682388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DD089DF-E769-9748-629D-D48057BFBA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372" t="80870" r="17536" b="15017"/>
          <a:stretch/>
        </p:blipFill>
        <p:spPr>
          <a:xfrm>
            <a:off x="9840416" y="6247410"/>
            <a:ext cx="2351584" cy="61650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D11B59F-D1A0-7112-9201-A8FD166505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372" t="80870" r="17536" b="15017"/>
          <a:stretch/>
        </p:blipFill>
        <p:spPr>
          <a:xfrm>
            <a:off x="0" y="6247410"/>
            <a:ext cx="1258876" cy="629323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75A7375-23D0-94A5-E9C1-A026904734F8}"/>
              </a:ext>
            </a:extLst>
          </p:cNvPr>
          <p:cNvSpPr/>
          <p:nvPr/>
        </p:nvSpPr>
        <p:spPr>
          <a:xfrm>
            <a:off x="1559496" y="980728"/>
            <a:ext cx="8064896" cy="4536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04200440-2885-04E1-8FEE-3F8DEAC79D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0388132"/>
              </p:ext>
            </p:extLst>
          </p:nvPr>
        </p:nvGraphicFramePr>
        <p:xfrm>
          <a:off x="1415480" y="188640"/>
          <a:ext cx="8640960" cy="62342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7980">
                  <a:extLst>
                    <a:ext uri="{9D8B030D-6E8A-4147-A177-3AD203B41FA5}">
                      <a16:colId xmlns:a16="http://schemas.microsoft.com/office/drawing/2014/main" val="3313077281"/>
                    </a:ext>
                  </a:extLst>
                </a:gridCol>
                <a:gridCol w="5296027">
                  <a:extLst>
                    <a:ext uri="{9D8B030D-6E8A-4147-A177-3AD203B41FA5}">
                      <a16:colId xmlns:a16="http://schemas.microsoft.com/office/drawing/2014/main" val="2915640660"/>
                    </a:ext>
                  </a:extLst>
                </a:gridCol>
                <a:gridCol w="1636213">
                  <a:extLst>
                    <a:ext uri="{9D8B030D-6E8A-4147-A177-3AD203B41FA5}">
                      <a16:colId xmlns:a16="http://schemas.microsoft.com/office/drawing/2014/main" val="917674148"/>
                    </a:ext>
                  </a:extLst>
                </a:gridCol>
                <a:gridCol w="950740">
                  <a:extLst>
                    <a:ext uri="{9D8B030D-6E8A-4147-A177-3AD203B41FA5}">
                      <a16:colId xmlns:a16="http://schemas.microsoft.com/office/drawing/2014/main" val="2076230735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п\п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значимого мероприятия \  проекта</a:t>
                      </a:r>
                      <a:endParaRPr lang="ru-RU" sz="1500" dirty="0"/>
                    </a:p>
                  </a:txBody>
                  <a:tcPr marL="7145" marR="7145" marT="714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исполнения показателя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показателя, чел.*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254960"/>
                  </a:ext>
                </a:extLst>
              </a:tr>
              <a:tr h="247992"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15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Региональные мероприятия в структуре федерального мероприятия</a:t>
                      </a:r>
                      <a:endParaRPr lang="ru-RU" sz="1500" b="1" i="1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/>
                </a:tc>
                <a:extLst>
                  <a:ext uri="{0D108BD9-81ED-4DB2-BD59-A6C34878D82A}">
                    <a16:rowId xmlns:a16="http://schemas.microsoft.com/office/drawing/2014/main" val="1244113405"/>
                  </a:ext>
                </a:extLst>
              </a:tr>
              <a:tr h="48969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Посвящение в Хранители истории. Свердловская область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 - ноябрь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530</a:t>
                      </a:r>
                      <a:endParaRPr lang="ru-RU" sz="2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418881"/>
                  </a:ext>
                </a:extLst>
              </a:tr>
              <a:tr h="48969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Спортивный семейный фестиваль "Семейная команда. Свердловская область"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июль - декабрь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2 513</a:t>
                      </a:r>
                      <a:endParaRPr lang="ru-RU" sz="2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3194775"/>
                  </a:ext>
                </a:extLst>
              </a:tr>
              <a:tr h="30361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гостях у ученого. Свердловская область"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август - ноябрь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3 518</a:t>
                      </a:r>
                      <a:endParaRPr lang="ru-RU" sz="2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4118979"/>
                  </a:ext>
                </a:extLst>
              </a:tr>
              <a:tr h="34013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"Первая помощь. Свердловская область"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июль - ноябрь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3 000</a:t>
                      </a:r>
                      <a:endParaRPr lang="ru-RU" sz="2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7427024"/>
                  </a:ext>
                </a:extLst>
              </a:tr>
              <a:tr h="48969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 "Волонтерские отряды Первых. Свердловская область"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 - декабрь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1 500</a:t>
                      </a:r>
                      <a:endParaRPr lang="ru-RU" sz="2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5243506"/>
                  </a:ext>
                </a:extLst>
              </a:tr>
              <a:tr h="48969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 "Волонтер Первых. Свердловская область"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 - декабрь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</a:t>
                      </a:r>
                      <a:endParaRPr lang="ru-RU" sz="2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6903043"/>
                  </a:ext>
                </a:extLst>
              </a:tr>
              <a:tr h="48969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Акция "Мы - граждане России. Свердловская область"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август - ноябрь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168</a:t>
                      </a:r>
                      <a:endParaRPr lang="ru-RU" sz="2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7282736"/>
                  </a:ext>
                </a:extLst>
              </a:tr>
              <a:tr h="73138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Всероссийский конкурс по практическому освоению социальных навыков "Команда Первых. Свердловская область"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 -октябрь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771</a:t>
                      </a:r>
                      <a:endParaRPr lang="ru-RU" sz="2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6987657"/>
                  </a:ext>
                </a:extLst>
              </a:tr>
              <a:tr h="48969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"Практическая Академия. Свердловская область"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 - ноябрь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771</a:t>
                      </a:r>
                      <a:endParaRPr lang="ru-RU" sz="2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2051642"/>
                  </a:ext>
                </a:extLst>
              </a:tr>
              <a:tr h="247992"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15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Региональные мероприятия на территории муниципалитета</a:t>
                      </a:r>
                      <a:endParaRPr lang="ru-RU" sz="1500" b="1" i="1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/>
                </a:tc>
                <a:extLst>
                  <a:ext uri="{0D108BD9-81ED-4DB2-BD59-A6C34878D82A}">
                    <a16:rowId xmlns:a16="http://schemas.microsoft.com/office/drawing/2014/main" val="704020925"/>
                  </a:ext>
                </a:extLst>
              </a:tr>
              <a:tr h="50802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Марафон муниципальных слетов Движения Первых. Свердловская область</a:t>
                      </a:r>
                      <a:endParaRPr lang="ru-RU" sz="1500" dirty="0"/>
                    </a:p>
                  </a:txBody>
                  <a:tcPr marL="7145" marR="7145" marT="714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август - ноябрь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340</a:t>
                      </a:r>
                      <a:endParaRPr lang="ru-RU" sz="2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1212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4571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AFA9D8E-DB20-4793-DE1E-2B17CEF5AA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919" t="19551" r="15744" b="14300"/>
          <a:stretch/>
        </p:blipFill>
        <p:spPr>
          <a:xfrm>
            <a:off x="983432" y="32805"/>
            <a:ext cx="9949692" cy="681337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DD089DF-E769-9748-629D-D48057BFBA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372" t="80870" r="17536" b="15017"/>
          <a:stretch/>
        </p:blipFill>
        <p:spPr>
          <a:xfrm>
            <a:off x="9840416" y="6229678"/>
            <a:ext cx="2351584" cy="61650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D11B59F-D1A0-7112-9201-A8FD166505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372" t="80870" r="17536" b="15017"/>
          <a:stretch/>
        </p:blipFill>
        <p:spPr>
          <a:xfrm>
            <a:off x="0" y="6216858"/>
            <a:ext cx="1258876" cy="629323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75A7375-23D0-94A5-E9C1-A026904734F8}"/>
              </a:ext>
            </a:extLst>
          </p:cNvPr>
          <p:cNvSpPr/>
          <p:nvPr/>
        </p:nvSpPr>
        <p:spPr>
          <a:xfrm>
            <a:off x="1559496" y="980728"/>
            <a:ext cx="8064896" cy="4536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04200440-2885-04E1-8FEE-3F8DEAC79D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2611993"/>
              </p:ext>
            </p:extLst>
          </p:nvPr>
        </p:nvGraphicFramePr>
        <p:xfrm>
          <a:off x="839416" y="188640"/>
          <a:ext cx="9649072" cy="63066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6411">
                  <a:extLst>
                    <a:ext uri="{9D8B030D-6E8A-4147-A177-3AD203B41FA5}">
                      <a16:colId xmlns:a16="http://schemas.microsoft.com/office/drawing/2014/main" val="3313077281"/>
                    </a:ext>
                  </a:extLst>
                </a:gridCol>
                <a:gridCol w="5913896">
                  <a:extLst>
                    <a:ext uri="{9D8B030D-6E8A-4147-A177-3AD203B41FA5}">
                      <a16:colId xmlns:a16="http://schemas.microsoft.com/office/drawing/2014/main" val="2915640660"/>
                    </a:ext>
                  </a:extLst>
                </a:gridCol>
                <a:gridCol w="1827105">
                  <a:extLst>
                    <a:ext uri="{9D8B030D-6E8A-4147-A177-3AD203B41FA5}">
                      <a16:colId xmlns:a16="http://schemas.microsoft.com/office/drawing/2014/main" val="917674148"/>
                    </a:ext>
                  </a:extLst>
                </a:gridCol>
                <a:gridCol w="1061660">
                  <a:extLst>
                    <a:ext uri="{9D8B030D-6E8A-4147-A177-3AD203B41FA5}">
                      <a16:colId xmlns:a16="http://schemas.microsoft.com/office/drawing/2014/main" val="2076230735"/>
                    </a:ext>
                  </a:extLst>
                </a:gridCol>
              </a:tblGrid>
              <a:tr h="81958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п\п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значимого мероприятия \  проекта</a:t>
                      </a:r>
                      <a:endParaRPr lang="ru-RU" sz="1500" dirty="0"/>
                    </a:p>
                  </a:txBody>
                  <a:tcPr marL="7145" marR="7145" marT="714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исполнения показателя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показателя, чел.*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254960"/>
                  </a:ext>
                </a:extLst>
              </a:tr>
              <a:tr h="819580"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15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Региональные мероприятия </a:t>
                      </a:r>
                      <a:br>
                        <a:rPr lang="ru-RU" sz="15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5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(комплексные, включают и муниципальные мероприятия и итоговое региональное </a:t>
                      </a:r>
                    </a:p>
                    <a:p>
                      <a:pPr algn="ctr" fontAlgn="t"/>
                      <a:r>
                        <a:rPr lang="ru-RU" sz="15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или окружное  событие)</a:t>
                      </a:r>
                      <a:endParaRPr lang="ru-RU" sz="1500" b="1" i="1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/>
                </a:tc>
                <a:extLst>
                  <a:ext uri="{0D108BD9-81ED-4DB2-BD59-A6C34878D82A}">
                    <a16:rowId xmlns:a16="http://schemas.microsoft.com/office/drawing/2014/main" val="1244113405"/>
                  </a:ext>
                </a:extLst>
              </a:tr>
              <a:tr h="80911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Региональный форум "Движение Первых" - успех </a:t>
                      </a:r>
                    </a:p>
                    <a:p>
                      <a:pPr algn="l" fontAlgn="t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каждого ребенка. Свердловская область«</a:t>
                      </a:r>
                    </a:p>
                    <a:p>
                      <a:pPr algn="l" fontAlgn="t"/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август - ноябрь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771</a:t>
                      </a:r>
                    </a:p>
                    <a:p>
                      <a:pPr algn="r" fontAlgn="ctr"/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418881"/>
                  </a:ext>
                </a:extLst>
              </a:tr>
              <a:tr h="57918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Окружные слеты Движения Первых. Свердловская </a:t>
                      </a:r>
                    </a:p>
                    <a:p>
                      <a:pPr algn="l" fontAlgn="t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область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 - ноябрь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18 928</a:t>
                      </a:r>
                    </a:p>
                    <a:p>
                      <a:pPr algn="r" fontAlgn="ctr"/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3194775"/>
                  </a:ext>
                </a:extLst>
              </a:tr>
              <a:tr h="82239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Региональный конкурс муниципальных медиагрупп </a:t>
                      </a:r>
                    </a:p>
                    <a:p>
                      <a:pPr algn="l" fontAlgn="t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Движение Первых. Свердловская область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июль - сентябрь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385</a:t>
                      </a:r>
                    </a:p>
                    <a:p>
                      <a:pPr algn="r" fontAlgn="ctr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4118979"/>
                  </a:ext>
                </a:extLst>
              </a:tr>
              <a:tr h="82239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Региональная смена "Время Первых" и Торжественное </a:t>
                      </a:r>
                    </a:p>
                    <a:p>
                      <a:pPr algn="l" fontAlgn="t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закрытие летней оздоровительной кампании</a:t>
                      </a:r>
                    </a:p>
                    <a:p>
                      <a:pPr algn="l" fontAlgn="t"/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июль - сентябрь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290</a:t>
                      </a:r>
                    </a:p>
                    <a:p>
                      <a:pPr algn="r" fontAlgn="ctr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7427024"/>
                  </a:ext>
                </a:extLst>
              </a:tr>
              <a:tr h="136314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 Региональный слет Движения Первых. </a:t>
                      </a:r>
                    </a:p>
                    <a:p>
                      <a:pPr algn="l" fontAlgn="t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Свердловская область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июль – сентябрь</a:t>
                      </a:r>
                    </a:p>
                    <a:p>
                      <a:pPr algn="l" fontAlgn="t"/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t"/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335</a:t>
                      </a:r>
                      <a:endParaRPr lang="ru-RU" sz="24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 fontAlgn="ctr"/>
                      <a:endParaRPr lang="ru-RU" sz="2400" b="1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 fontAlgn="ctr"/>
                      <a:r>
                        <a:rPr lang="ru-RU" sz="24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33 500</a:t>
                      </a:r>
                    </a:p>
                    <a:p>
                      <a:pPr algn="r" fontAlgn="ctr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5243506"/>
                  </a:ext>
                </a:extLst>
              </a:tr>
            </a:tbl>
          </a:graphicData>
        </a:graphic>
      </p:graphicFrame>
      <p:sp>
        <p:nvSpPr>
          <p:cNvPr id="11" name="Овал 10">
            <a:extLst>
              <a:ext uri="{FF2B5EF4-FFF2-40B4-BE49-F238E27FC236}">
                <a16:creationId xmlns:a16="http://schemas.microsoft.com/office/drawing/2014/main" id="{9FCF8113-0267-01B6-5A95-A56A9A7D6018}"/>
              </a:ext>
            </a:extLst>
          </p:cNvPr>
          <p:cNvSpPr/>
          <p:nvPr/>
        </p:nvSpPr>
        <p:spPr>
          <a:xfrm>
            <a:off x="9195951" y="5589240"/>
            <a:ext cx="1728192" cy="72008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453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AFA9D8E-DB20-4793-DE1E-2B17CEF5AA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919" t="19551" r="15744" b="14300"/>
          <a:stretch/>
        </p:blipFill>
        <p:spPr>
          <a:xfrm>
            <a:off x="983432" y="32805"/>
            <a:ext cx="9949692" cy="681337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DD089DF-E769-9748-629D-D48057BFBA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372" t="80870" r="17536" b="15017"/>
          <a:stretch/>
        </p:blipFill>
        <p:spPr>
          <a:xfrm>
            <a:off x="9840416" y="6229678"/>
            <a:ext cx="2351584" cy="61650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D11B59F-D1A0-7112-9201-A8FD166505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372" t="80870" r="17536" b="15017"/>
          <a:stretch/>
        </p:blipFill>
        <p:spPr>
          <a:xfrm>
            <a:off x="0" y="6216858"/>
            <a:ext cx="1258876" cy="629323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75A7375-23D0-94A5-E9C1-A026904734F8}"/>
              </a:ext>
            </a:extLst>
          </p:cNvPr>
          <p:cNvSpPr/>
          <p:nvPr/>
        </p:nvSpPr>
        <p:spPr>
          <a:xfrm>
            <a:off x="1559496" y="980728"/>
            <a:ext cx="8064896" cy="4536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814BA5-C86B-7404-17CB-B77209EE38D4}"/>
              </a:ext>
            </a:extLst>
          </p:cNvPr>
          <p:cNvSpPr txBox="1"/>
          <p:nvPr/>
        </p:nvSpPr>
        <p:spPr>
          <a:xfrm>
            <a:off x="1559496" y="176404"/>
            <a:ext cx="87129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достижения контрольных показателей подразделения МО «город Екатеринбург» 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03.11.2023 год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AD2694A-D7FE-405F-A4B5-1660F80254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1" y="1788890"/>
            <a:ext cx="11732793" cy="202530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E507B25-368A-4E95-8EE7-78BE277A36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3766"/>
            <a:ext cx="12072664" cy="39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335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AFA9D8E-DB20-4793-DE1E-2B17CEF5AA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919" t="19551" r="15744" b="14300"/>
          <a:stretch/>
        </p:blipFill>
        <p:spPr>
          <a:xfrm>
            <a:off x="983432" y="32805"/>
            <a:ext cx="9949692" cy="681337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DD089DF-E769-9748-629D-D48057BFBA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372" t="80870" r="17536" b="15017"/>
          <a:stretch/>
        </p:blipFill>
        <p:spPr>
          <a:xfrm>
            <a:off x="9840416" y="6229678"/>
            <a:ext cx="2351584" cy="61650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D11B59F-D1A0-7112-9201-A8FD166505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372" t="80870" r="17536" b="15017"/>
          <a:stretch/>
        </p:blipFill>
        <p:spPr>
          <a:xfrm>
            <a:off x="0" y="6216858"/>
            <a:ext cx="1258876" cy="629323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75A7375-23D0-94A5-E9C1-A026904734F8}"/>
              </a:ext>
            </a:extLst>
          </p:cNvPr>
          <p:cNvSpPr/>
          <p:nvPr/>
        </p:nvSpPr>
        <p:spPr>
          <a:xfrm>
            <a:off x="1559496" y="980728"/>
            <a:ext cx="8064896" cy="4536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814BA5-C86B-7404-17CB-B77209EE38D4}"/>
              </a:ext>
            </a:extLst>
          </p:cNvPr>
          <p:cNvSpPr txBox="1"/>
          <p:nvPr/>
        </p:nvSpPr>
        <p:spPr>
          <a:xfrm>
            <a:off x="1559496" y="176404"/>
            <a:ext cx="87129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Выгрузка по физическим лицам с официального сайта РДДМ + Уроки Лидерства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537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BA9F7E76-857F-F316-33A3-8F84A8A1467C}"/>
              </a:ext>
            </a:extLst>
          </p:cNvPr>
          <p:cNvGrpSpPr/>
          <p:nvPr/>
        </p:nvGrpSpPr>
        <p:grpSpPr>
          <a:xfrm>
            <a:off x="0" y="332656"/>
            <a:ext cx="12192000" cy="6525344"/>
            <a:chOff x="0" y="332656"/>
            <a:chExt cx="12192000" cy="6525344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501E458E-389F-9672-9519-02BBC0C7A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8147" t="22700" r="13382" b="18500"/>
            <a:stretch/>
          </p:blipFill>
          <p:spPr>
            <a:xfrm>
              <a:off x="0" y="332656"/>
              <a:ext cx="12192000" cy="6525344"/>
            </a:xfrm>
            <a:prstGeom prst="rect">
              <a:avLst/>
            </a:prstGeom>
          </p:spPr>
        </p:pic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DA0B2DA4-8F07-C1D2-0DEE-BA42BC78CBF2}"/>
                </a:ext>
              </a:extLst>
            </p:cNvPr>
            <p:cNvSpPr/>
            <p:nvPr/>
          </p:nvSpPr>
          <p:spPr>
            <a:xfrm>
              <a:off x="1631504" y="1126640"/>
              <a:ext cx="7776864" cy="43905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7950E13-CF4F-92E2-139D-C0CF379FD64C}"/>
              </a:ext>
            </a:extLst>
          </p:cNvPr>
          <p:cNvSpPr txBox="1"/>
          <p:nvPr/>
        </p:nvSpPr>
        <p:spPr>
          <a:xfrm>
            <a:off x="-30570" y="172297"/>
            <a:ext cx="11305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>
                <a:latin typeface="Arial Black" panose="020B0A04020102020204" pitchFamily="34" charset="0"/>
              </a:rPr>
              <a:t>ПЛАН КЛЮЧЕВЫХ МЕРОПРИЯТИЙ И </a:t>
            </a:r>
          </a:p>
          <a:p>
            <a:pPr algn="ctr"/>
            <a:r>
              <a:rPr lang="ru-RU" sz="3000" dirty="0">
                <a:latin typeface="Arial Black" panose="020B0A04020102020204" pitchFamily="34" charset="0"/>
              </a:rPr>
              <a:t>ГРАФИК РЕГИСТРАЦИИ</a:t>
            </a:r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B255ECF9-07A1-F7FF-B062-380D191D59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1963329"/>
              </p:ext>
            </p:extLst>
          </p:nvPr>
        </p:nvGraphicFramePr>
        <p:xfrm>
          <a:off x="0" y="1164536"/>
          <a:ext cx="12192000" cy="50727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06656798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89036397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133804063"/>
                    </a:ext>
                  </a:extLst>
                </a:gridCol>
              </a:tblGrid>
              <a:tr h="940427">
                <a:tc>
                  <a:txBody>
                    <a:bodyPr/>
                    <a:lstStyle/>
                    <a:p>
                      <a:pPr algn="ctr"/>
                      <a:r>
                        <a:rPr lang="ru-RU" sz="2500" dirty="0"/>
                        <a:t>Название мероприятия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dirty="0"/>
                        <a:t>Сроки регистрации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dirty="0"/>
                        <a:t>Ссылка на регистрацию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4603589"/>
                  </a:ext>
                </a:extLst>
              </a:tr>
              <a:tr h="635747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000" b="1" dirty="0"/>
                        <a:t>СЕНТЯБРЬ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791531"/>
                  </a:ext>
                </a:extLst>
              </a:tr>
              <a:tr h="741703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+mn-lt"/>
                        </a:rPr>
                        <a:t>II</a:t>
                      </a:r>
                      <a:r>
                        <a:rPr lang="ru-RU" b="1" dirty="0">
                          <a:latin typeface="+mn-lt"/>
                        </a:rPr>
                        <a:t> Региональный слет Движения Первых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+mn-lt"/>
                        </a:rPr>
                        <a:t>До 20 сентября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 tooltip="https://будьвдвижении.рф/projects/458"/>
                        </a:rPr>
                        <a:t>https://будьвдвижении.рф/projects/458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9324028"/>
                  </a:ext>
                </a:extLst>
              </a:tr>
              <a:tr h="1695321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+mn-lt"/>
                        </a:rPr>
                        <a:t>Региональный этап Всероссийского конкурса по практическому освоению социальных навыков «Команда Первых»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>
                          <a:latin typeface="+mn-lt"/>
                        </a:rPr>
                        <a:t>До 29 сентября</a:t>
                      </a:r>
                    </a:p>
                    <a:p>
                      <a:pPr algn="ctr"/>
                      <a:endParaRPr lang="ru-RU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 tooltip="https://будьвдвижении.рф/projects/497"/>
                        </a:rPr>
                        <a:t>https://будьвдвижении.рф/projects/497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/>
                      <a:endParaRPr lang="ru-RU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9381649"/>
                  </a:ext>
                </a:extLst>
              </a:tr>
              <a:tr h="1059577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+mn-lt"/>
                        </a:rPr>
                        <a:t>Муниципальный Марафон слетов </a:t>
                      </a:r>
                    </a:p>
                    <a:p>
                      <a:pPr algn="ctr"/>
                      <a:r>
                        <a:rPr lang="ru-RU" b="1" dirty="0">
                          <a:latin typeface="+mn-lt"/>
                        </a:rPr>
                        <a:t>Движения Первых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+mn-lt"/>
                        </a:rPr>
                        <a:t>До 1 октября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 tooltip="https://будьвдвижении.рф/projects/582"/>
                        </a:rPr>
                        <a:t>https://будьвдвижении.рф/projects/582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/>
                      <a:endParaRPr lang="ru-RU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30755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057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BA9F7E76-857F-F316-33A3-8F84A8A1467C}"/>
              </a:ext>
            </a:extLst>
          </p:cNvPr>
          <p:cNvGrpSpPr/>
          <p:nvPr/>
        </p:nvGrpSpPr>
        <p:grpSpPr>
          <a:xfrm>
            <a:off x="0" y="332656"/>
            <a:ext cx="12192000" cy="6525344"/>
            <a:chOff x="0" y="332656"/>
            <a:chExt cx="12192000" cy="6525344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501E458E-389F-9672-9519-02BBC0C7A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8147" t="22700" r="13382" b="18500"/>
            <a:stretch/>
          </p:blipFill>
          <p:spPr>
            <a:xfrm>
              <a:off x="0" y="332656"/>
              <a:ext cx="12192000" cy="6525344"/>
            </a:xfrm>
            <a:prstGeom prst="rect">
              <a:avLst/>
            </a:prstGeom>
          </p:spPr>
        </p:pic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DA0B2DA4-8F07-C1D2-0DEE-BA42BC78CBF2}"/>
                </a:ext>
              </a:extLst>
            </p:cNvPr>
            <p:cNvSpPr/>
            <p:nvPr/>
          </p:nvSpPr>
          <p:spPr>
            <a:xfrm>
              <a:off x="1631504" y="1126640"/>
              <a:ext cx="7776864" cy="43905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7950E13-CF4F-92E2-139D-C0CF379FD64C}"/>
              </a:ext>
            </a:extLst>
          </p:cNvPr>
          <p:cNvSpPr txBox="1"/>
          <p:nvPr/>
        </p:nvSpPr>
        <p:spPr>
          <a:xfrm>
            <a:off x="-30570" y="172297"/>
            <a:ext cx="11305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>
                <a:latin typeface="Arial Black" panose="020B0A04020102020204" pitchFamily="34" charset="0"/>
              </a:rPr>
              <a:t>ПЛАН КЛЮЧЕВЫХ МЕРОПРИЯТИЙ И </a:t>
            </a:r>
          </a:p>
          <a:p>
            <a:pPr algn="ctr"/>
            <a:r>
              <a:rPr lang="ru-RU" sz="3000" dirty="0">
                <a:latin typeface="Arial Black" panose="020B0A04020102020204" pitchFamily="34" charset="0"/>
              </a:rPr>
              <a:t>ГРАФИК РЕГИСТРАЦИИ</a:t>
            </a:r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B255ECF9-07A1-F7FF-B062-380D191D59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9715595"/>
              </p:ext>
            </p:extLst>
          </p:nvPr>
        </p:nvGraphicFramePr>
        <p:xfrm>
          <a:off x="0" y="0"/>
          <a:ext cx="12192000" cy="6319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1704">
                  <a:extLst>
                    <a:ext uri="{9D8B030D-6E8A-4147-A177-3AD203B41FA5}">
                      <a16:colId xmlns:a16="http://schemas.microsoft.com/office/drawing/2014/main" val="3066567983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1211398149"/>
                    </a:ext>
                  </a:extLst>
                </a:gridCol>
                <a:gridCol w="6528048">
                  <a:extLst>
                    <a:ext uri="{9D8B030D-6E8A-4147-A177-3AD203B41FA5}">
                      <a16:colId xmlns:a16="http://schemas.microsoft.com/office/drawing/2014/main" val="3176315980"/>
                    </a:ext>
                  </a:extLst>
                </a:gridCol>
              </a:tblGrid>
              <a:tr h="847755">
                <a:tc>
                  <a:txBody>
                    <a:bodyPr/>
                    <a:lstStyle/>
                    <a:p>
                      <a:pPr algn="ctr"/>
                      <a:r>
                        <a:rPr lang="ru-RU" sz="2500" dirty="0"/>
                        <a:t>Название мероприятия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dirty="0"/>
                        <a:t>Сроки регистрации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dirty="0"/>
                        <a:t>Ссылка на регистрацию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4603589"/>
                  </a:ext>
                </a:extLst>
              </a:tr>
              <a:tr h="56681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000" b="1" dirty="0"/>
                        <a:t>ОКТЯБРЬ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791531"/>
                  </a:ext>
                </a:extLst>
              </a:tr>
              <a:tr h="2063113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Региональный чемпионат по оказанию первой помощи»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+mn-lt"/>
                        </a:rPr>
                        <a:t>До 28 октября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Мастер-классы</a:t>
                      </a:r>
                    </a:p>
                    <a:p>
                      <a:pPr algn="ctr"/>
                      <a:r>
                        <a:rPr lang="ru-RU" sz="1800" b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 tooltip="https://будьвдвижении.рф/first-aid"/>
                        </a:rPr>
                        <a:t>https://будьвдвижении.рф/first-aid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b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две регистрации </a:t>
                      </a:r>
                    </a:p>
                    <a:p>
                      <a:pPr algn="ctr"/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(для взрослых- на команду)</a:t>
                      </a:r>
                      <a:b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(для учеников - самостоятельно)</a:t>
                      </a:r>
                    </a:p>
                    <a:p>
                      <a:pPr algn="ctr"/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чемпионат – пока ссылки нет</a:t>
                      </a:r>
                    </a:p>
                    <a:p>
                      <a:pPr algn="ctr"/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Будет в </a:t>
                      </a:r>
                      <a:r>
                        <a:rPr lang="ru-RU" sz="1800" b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 tooltip="https://будьвдвижении.рф/projects/666"/>
                        </a:rPr>
                        <a:t>https://будьвдвижении.рф/projects/666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9324028"/>
                  </a:ext>
                </a:extLst>
              </a:tr>
              <a:tr h="128751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+mn-lt"/>
                        </a:rPr>
                        <a:t>Региональный конкурс муниципальных медиагрупп Движения Первых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>
                          <a:latin typeface="+mn-lt"/>
                        </a:rPr>
                        <a:t>До 1 ноября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 tooltip="https://будьвдвижении.рф/projects/628"/>
                        </a:rPr>
                        <a:t>https://будьвдвижении.рф/projects/628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/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Видео –  </a:t>
                      </a:r>
                      <a:r>
                        <a:rPr lang="ru-RU" sz="1800" b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 tooltip="https://рдш.рф/competition/4165"/>
                        </a:rPr>
                        <a:t>https://рдш.рф/competition/4165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/>
                      <a:r>
                        <a:rPr lang="ru-RU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Информпост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–  </a:t>
                      </a:r>
                      <a:r>
                        <a:rPr lang="ru-RU" sz="1800" b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 tooltip="https://рдш.рф/competition/4166"/>
                        </a:rPr>
                        <a:t>https://рдш.рф/competition/4166</a:t>
                      </a:r>
                      <a:endParaRPr lang="ru-RU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Интервью -  </a:t>
                      </a:r>
                      <a:r>
                        <a:rPr lang="ru-RU" sz="1800" b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8" tooltip="https://рдш.рф/competition/4167"/>
                        </a:rPr>
                        <a:t>https://рдш.рф/competition/4167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9381649"/>
                  </a:ext>
                </a:extLst>
              </a:tr>
              <a:tr h="635816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+mn-lt"/>
                        </a:rPr>
                        <a:t>Проект «Практическая Академия»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+mn-lt"/>
                        </a:rPr>
                        <a:t>До 31 октября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9"/>
                        </a:rPr>
                        <a:t>https://будьвдвижении.рф/projects/727</a:t>
                      </a:r>
                      <a:endParaRPr lang="ru-RU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07359"/>
                  </a:ext>
                </a:extLst>
              </a:tr>
              <a:tr h="9083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>
                          <a:latin typeface="+mn-lt"/>
                        </a:rPr>
                        <a:t>Волонтерские отряды Первых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+mn-lt"/>
                        </a:rPr>
                        <a:t>До 1 ноября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0" tooltip="https://xn--90acagbhgpca7c8c7f.xn--p1ai/projects/793"/>
                        </a:rPr>
                        <a:t>https://будьвдвижении.рф/projects/793</a:t>
                      </a:r>
                      <a:endParaRPr lang="ru-RU" b="1" dirty="0">
                        <a:latin typeface="+mn-lt"/>
                      </a:endParaRPr>
                    </a:p>
                    <a:p>
                      <a:pPr algn="ctr"/>
                      <a:endParaRPr lang="ru-RU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30755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14387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411</TotalTime>
  <Words>747</Words>
  <Application>Microsoft Office PowerPoint</Application>
  <PresentationFormat>Широкоэкранный</PresentationFormat>
  <Paragraphs>180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Roboto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Значимые проекты Движения Первых 2023 года: направления, ориентиры, показатели эффективности</dc:title>
  <dc:creator>Светлана</dc:creator>
  <cp:lastModifiedBy>Светлана Сараева</cp:lastModifiedBy>
  <cp:revision>36</cp:revision>
  <dcterms:created xsi:type="dcterms:W3CDTF">2023-08-23T14:31:42Z</dcterms:created>
  <dcterms:modified xsi:type="dcterms:W3CDTF">2023-11-06T17:45:40Z</dcterms:modified>
</cp:coreProperties>
</file>