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2" r:id="rId26"/>
    <p:sldId id="283" r:id="rId27"/>
    <p:sldId id="284"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16" autoAdjust="0"/>
    <p:restoredTop sz="94660"/>
  </p:normalViewPr>
  <p:slideViewPr>
    <p:cSldViewPr snapToGrid="0">
      <p:cViewPr varScale="1">
        <p:scale>
          <a:sx n="73" d="100"/>
          <a:sy n="73" d="100"/>
        </p:scale>
        <p:origin x="-126" y="-90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AC7BD-3690-4BB6-AD8D-D854CFF81EAC}" type="datetimeFigureOut">
              <a:rPr lang="ru-RU" smtClean="0"/>
              <a:pPr/>
              <a:t>01.03.2019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AF0D7-6A42-44D6-8D55-563C7FF720D5}" type="slidenum">
              <a:rPr lang="ru-RU" smtClean="0"/>
              <a:pPr/>
              <a:t>‹#›</a:t>
            </a:fld>
            <a:endParaRPr lang="ru-RU"/>
          </a:p>
        </p:txBody>
      </p:sp>
    </p:spTree>
    <p:extLst>
      <p:ext uri="{BB962C8B-B14F-4D97-AF65-F5344CB8AC3E}">
        <p14:creationId xmlns="" xmlns:p14="http://schemas.microsoft.com/office/powerpoint/2010/main" val="359356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CF98E39-A3B8-4D23-8855-8020A9E2B19B}" type="slidenum">
              <a:rPr lang="ru-RU" smtClean="0"/>
              <a:pPr>
                <a:defRPr/>
              </a:pPr>
              <a:t>24</a:t>
            </a:fld>
            <a:endParaRPr lang="ru-RU"/>
          </a:p>
        </p:txBody>
      </p:sp>
    </p:spTree>
    <p:extLst>
      <p:ext uri="{BB962C8B-B14F-4D97-AF65-F5344CB8AC3E}">
        <p14:creationId xmlns="" xmlns:p14="http://schemas.microsoft.com/office/powerpoint/2010/main" val="276437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CF98E39-A3B8-4D23-8855-8020A9E2B19B}" type="slidenum">
              <a:rPr lang="ru-RU" smtClean="0"/>
              <a:pPr>
                <a:defRPr/>
              </a:pPr>
              <a:t>25</a:t>
            </a:fld>
            <a:endParaRPr lang="ru-RU"/>
          </a:p>
        </p:txBody>
      </p:sp>
    </p:spTree>
    <p:extLst>
      <p:ext uri="{BB962C8B-B14F-4D97-AF65-F5344CB8AC3E}">
        <p14:creationId xmlns="" xmlns:p14="http://schemas.microsoft.com/office/powerpoint/2010/main" val="261758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CF98E39-A3B8-4D23-8855-8020A9E2B19B}" type="slidenum">
              <a:rPr lang="ru-RU" smtClean="0"/>
              <a:pPr>
                <a:defRPr/>
              </a:pPr>
              <a:t>26</a:t>
            </a:fld>
            <a:endParaRPr lang="ru-RU"/>
          </a:p>
        </p:txBody>
      </p:sp>
    </p:spTree>
    <p:extLst>
      <p:ext uri="{BB962C8B-B14F-4D97-AF65-F5344CB8AC3E}">
        <p14:creationId xmlns="" xmlns:p14="http://schemas.microsoft.com/office/powerpoint/2010/main" val="329702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CF98E39-A3B8-4D23-8855-8020A9E2B19B}" type="slidenum">
              <a:rPr lang="ru-RU" smtClean="0"/>
              <a:pPr>
                <a:defRPr/>
              </a:pPr>
              <a:t>27</a:t>
            </a:fld>
            <a:endParaRPr lang="ru-RU"/>
          </a:p>
        </p:txBody>
      </p:sp>
    </p:spTree>
    <p:extLst>
      <p:ext uri="{BB962C8B-B14F-4D97-AF65-F5344CB8AC3E}">
        <p14:creationId xmlns="" xmlns:p14="http://schemas.microsoft.com/office/powerpoint/2010/main" val="389524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CF98E39-A3B8-4D23-8855-8020A9E2B19B}" type="slidenum">
              <a:rPr lang="ru-RU" smtClean="0"/>
              <a:pPr>
                <a:defRPr/>
              </a:pPr>
              <a:t>28</a:t>
            </a:fld>
            <a:endParaRPr lang="ru-RU"/>
          </a:p>
        </p:txBody>
      </p:sp>
    </p:spTree>
    <p:extLst>
      <p:ext uri="{BB962C8B-B14F-4D97-AF65-F5344CB8AC3E}">
        <p14:creationId xmlns="" xmlns:p14="http://schemas.microsoft.com/office/powerpoint/2010/main" val="323181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3/1/2019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3A1CC3-2375-41D4-9E03-427CAF2A4C1A}" type="datetimeFigureOut">
              <a:rPr lang="en-US" dirty="0"/>
              <a:pPr/>
              <a:t>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FF16868-8199-4C2C-A5B1-63AEE139F88E}" type="datetimeFigureOut">
              <a:rPr lang="en-US" dirty="0"/>
              <a:pPr/>
              <a:t>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AD9FF7F-6988-44CC-821B-644E70CD2F73}" type="datetimeFigureOut">
              <a:rPr lang="en-US" dirty="0"/>
              <a:pPr/>
              <a:t>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12C299-16B2-4475-990D-751901EACC14}" type="datetimeFigureOut">
              <a:rPr lang="en-US" dirty="0"/>
              <a:pPr/>
              <a:t>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3/1/2019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3/1/2019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4E6425-0181-43F2-84FC-787E803FD2F8}" type="datetimeFigureOut">
              <a:rPr lang="en-US" dirty="0"/>
              <a:pPr/>
              <a:t>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3/1/2019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3/1/2019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3/1/2019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E86A4C-8E40-4F87-A4F0-01A0687C5742}" type="datetimeFigureOut">
              <a:rPr lang="en-US" dirty="0"/>
              <a:pPr/>
              <a:t>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5E72C73-2D91-4E12-BA25-F0AA0C03599B}" type="datetimeFigureOut">
              <a:rPr lang="en-US" dirty="0"/>
              <a:pPr/>
              <a:t>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3/1/2019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3792" y="772732"/>
            <a:ext cx="10998557" cy="4004649"/>
          </a:xfrm>
        </p:spPr>
        <p:txBody>
          <a:bodyPr/>
          <a:lstStyle/>
          <a:p>
            <a:pPr algn="ctr"/>
            <a:r>
              <a:rPr lang="ru-RU" altLang="ru-RU" b="1" dirty="0">
                <a:solidFill>
                  <a:schemeClr val="bg1"/>
                </a:solidFill>
                <a:latin typeface="Monotype Corsiva" panose="03010101010201010101" pitchFamily="66" charset="0"/>
              </a:rPr>
              <a:t>1 марта – </a:t>
            </a:r>
            <a:br>
              <a:rPr lang="ru-RU" altLang="ru-RU" b="1" dirty="0">
                <a:solidFill>
                  <a:schemeClr val="bg1"/>
                </a:solidFill>
                <a:latin typeface="Monotype Corsiva" panose="03010101010201010101" pitchFamily="66" charset="0"/>
              </a:rPr>
            </a:br>
            <a:r>
              <a:rPr lang="ru-RU" altLang="ru-RU" b="1" dirty="0">
                <a:solidFill>
                  <a:schemeClr val="bg1"/>
                </a:solidFill>
                <a:latin typeface="Monotype Corsiva" panose="03010101010201010101" pitchFamily="66" charset="0"/>
              </a:rPr>
              <a:t>Всемирный день гражданской обороны</a:t>
            </a:r>
            <a:br>
              <a:rPr lang="ru-RU" altLang="ru-RU" b="1" dirty="0">
                <a:solidFill>
                  <a:schemeClr val="bg1"/>
                </a:solidFill>
                <a:latin typeface="Monotype Corsiva" panose="03010101010201010101" pitchFamily="66" charset="0"/>
              </a:rPr>
            </a:br>
            <a:r>
              <a:rPr lang="ru-RU" altLang="ru-RU" b="1" dirty="0">
                <a:solidFill>
                  <a:schemeClr val="bg1"/>
                </a:solidFill>
                <a:latin typeface="Monotype Corsiva" panose="03010101010201010101" pitchFamily="66" charset="0"/>
              </a:rPr>
              <a:t> (World Civil Defence Day).</a:t>
            </a:r>
            <a:br>
              <a:rPr lang="ru-RU" altLang="ru-RU" b="1" dirty="0">
                <a:solidFill>
                  <a:schemeClr val="bg1"/>
                </a:solidFill>
                <a:latin typeface="Monotype Corsiva" panose="03010101010201010101" pitchFamily="66" charset="0"/>
              </a:rPr>
            </a:br>
            <a:endParaRPr lang="ru-RU" dirty="0">
              <a:solidFill>
                <a:schemeClr val="bg1"/>
              </a:solidFill>
            </a:endParaRPr>
          </a:p>
        </p:txBody>
      </p:sp>
    </p:spTree>
    <p:extLst>
      <p:ext uri="{BB962C8B-B14F-4D97-AF65-F5344CB8AC3E}">
        <p14:creationId xmlns="" xmlns:p14="http://schemas.microsoft.com/office/powerpoint/2010/main" val="3530885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srcRect/>
          <a:stretch>
            <a:fillRect/>
          </a:stretch>
        </p:blipFill>
        <p:spPr bwMode="auto">
          <a:xfrm>
            <a:off x="919251" y="171069"/>
            <a:ext cx="9950518" cy="6686931"/>
          </a:xfrm>
          <a:prstGeom prst="rect">
            <a:avLst/>
          </a:prstGeom>
          <a:noFill/>
          <a:ln w="9525">
            <a:noFill/>
            <a:miter lim="800000"/>
            <a:headEnd/>
            <a:tailEnd/>
          </a:ln>
        </p:spPr>
      </p:pic>
    </p:spTree>
    <p:extLst>
      <p:ext uri="{BB962C8B-B14F-4D97-AF65-F5344CB8AC3E}">
        <p14:creationId xmlns="" xmlns:p14="http://schemas.microsoft.com/office/powerpoint/2010/main" val="2994684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8"/>
          <p:cNvPicPr>
            <a:picLocks noChangeAspect="1" noChangeArrowheads="1"/>
          </p:cNvPicPr>
          <p:nvPr/>
        </p:nvPicPr>
        <p:blipFill>
          <a:blip r:embed="rId2" cstate="print"/>
          <a:srcRect/>
          <a:stretch>
            <a:fillRect/>
          </a:stretch>
        </p:blipFill>
        <p:spPr bwMode="auto">
          <a:xfrm>
            <a:off x="545763" y="138032"/>
            <a:ext cx="11122495" cy="6582728"/>
          </a:xfrm>
          <a:prstGeom prst="rect">
            <a:avLst/>
          </a:prstGeom>
          <a:noFill/>
          <a:ln w="9525">
            <a:noFill/>
            <a:miter lim="800000"/>
            <a:headEnd/>
            <a:tailEnd/>
          </a:ln>
        </p:spPr>
      </p:pic>
    </p:spTree>
    <p:extLst>
      <p:ext uri="{BB962C8B-B14F-4D97-AF65-F5344CB8AC3E}">
        <p14:creationId xmlns="" xmlns:p14="http://schemas.microsoft.com/office/powerpoint/2010/main" val="3558917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9" descr="mso12BC8"/>
          <p:cNvPicPr>
            <a:picLocks noChangeAspect="1" noChangeArrowheads="1"/>
          </p:cNvPicPr>
          <p:nvPr/>
        </p:nvPicPr>
        <p:blipFill>
          <a:blip r:embed="rId2" cstate="print">
            <a:lum bright="-6000" contrast="24000"/>
          </a:blip>
          <a:srcRect/>
          <a:stretch>
            <a:fillRect/>
          </a:stretch>
        </p:blipFill>
        <p:spPr bwMode="auto">
          <a:xfrm>
            <a:off x="154546" y="0"/>
            <a:ext cx="11526591" cy="6668232"/>
          </a:xfrm>
          <a:prstGeom prst="rect">
            <a:avLst/>
          </a:prstGeom>
          <a:noFill/>
          <a:ln w="9525">
            <a:noFill/>
            <a:miter lim="800000"/>
            <a:headEnd/>
            <a:tailEnd/>
          </a:ln>
        </p:spPr>
      </p:pic>
    </p:spTree>
    <p:extLst>
      <p:ext uri="{BB962C8B-B14F-4D97-AF65-F5344CB8AC3E}">
        <p14:creationId xmlns="" xmlns:p14="http://schemas.microsoft.com/office/powerpoint/2010/main" val="316562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5313" y="592427"/>
            <a:ext cx="9350061" cy="2202288"/>
          </a:xfrm>
        </p:spPr>
        <p:txBody>
          <a:bodyPr/>
          <a:lstStyle/>
          <a:p>
            <a:r>
              <a:rPr lang="ru-RU" altLang="ru-RU" b="1" i="1" dirty="0">
                <a:solidFill>
                  <a:srgbClr val="FFFF00"/>
                </a:solidFill>
                <a:latin typeface="Bookman Old Style" panose="02050604050505020204" pitchFamily="18" charset="0"/>
              </a:rPr>
              <a:t>«Современная война и защита гражданского населения» 1947 г</a:t>
            </a:r>
            <a:r>
              <a:rPr lang="ru-RU" altLang="ru-RU" b="1" i="1" dirty="0" smtClean="0">
                <a:solidFill>
                  <a:srgbClr val="FFFF00"/>
                </a:solidFill>
                <a:latin typeface="Bookman Old Style" panose="02050604050505020204" pitchFamily="18" charset="0"/>
              </a:rPr>
              <a:t>.</a:t>
            </a:r>
            <a:br>
              <a:rPr lang="ru-RU" altLang="ru-RU" b="1" i="1" dirty="0" smtClean="0">
                <a:solidFill>
                  <a:srgbClr val="FFFF00"/>
                </a:solidFill>
                <a:latin typeface="Bookman Old Style" panose="02050604050505020204" pitchFamily="18" charset="0"/>
              </a:rPr>
            </a:br>
            <a:r>
              <a:rPr lang="ru-RU" altLang="ru-RU" b="1" i="1" dirty="0" smtClean="0">
                <a:solidFill>
                  <a:srgbClr val="FFFF00"/>
                </a:solidFill>
                <a:latin typeface="Bookman Old Style" panose="02050604050505020204" pitchFamily="18" charset="0"/>
              </a:rPr>
              <a:t/>
            </a:r>
            <a:br>
              <a:rPr lang="ru-RU" altLang="ru-RU" b="1" i="1" dirty="0" smtClean="0">
                <a:solidFill>
                  <a:srgbClr val="FFFF00"/>
                </a:solidFill>
                <a:latin typeface="Bookman Old Style" panose="02050604050505020204" pitchFamily="18" charset="0"/>
              </a:rPr>
            </a:br>
            <a:r>
              <a:rPr lang="ru-RU" altLang="ru-RU" dirty="0" smtClean="0"/>
              <a:t> </a:t>
            </a:r>
            <a:r>
              <a:rPr lang="ru-RU" altLang="ru-RU" b="1" dirty="0">
                <a:solidFill>
                  <a:schemeClr val="accent5">
                    <a:lumMod val="50000"/>
                  </a:schemeClr>
                </a:solidFill>
                <a:latin typeface="Monotype Corsiva" panose="03010101010201010101" pitchFamily="66" charset="0"/>
              </a:rPr>
              <a:t>Международная Ассоциация «Женевских зон» </a:t>
            </a:r>
            <a:endParaRPr lang="ru-RU" b="1" dirty="0">
              <a:solidFill>
                <a:schemeClr val="accent5">
                  <a:lumMod val="50000"/>
                </a:schemeClr>
              </a:solidFill>
              <a:latin typeface="Monotype Corsiva" panose="03010101010201010101" pitchFamily="66" charset="0"/>
            </a:endParaRPr>
          </a:p>
        </p:txBody>
      </p:sp>
      <p:sp>
        <p:nvSpPr>
          <p:cNvPr id="3" name="Объект 2"/>
          <p:cNvSpPr>
            <a:spLocks noGrp="1"/>
          </p:cNvSpPr>
          <p:nvPr>
            <p:ph idx="1"/>
          </p:nvPr>
        </p:nvSpPr>
        <p:spPr>
          <a:xfrm>
            <a:off x="673768" y="3080018"/>
            <a:ext cx="11071764" cy="1388951"/>
          </a:xfrm>
        </p:spPr>
        <p:txBody>
          <a:bodyPr>
            <a:noAutofit/>
          </a:bodyPr>
          <a:lstStyle/>
          <a:p>
            <a:pPr marL="0" indent="0">
              <a:buNone/>
            </a:pPr>
            <a:r>
              <a:rPr lang="en-US" sz="3600" b="1" dirty="0" smtClean="0">
                <a:solidFill>
                  <a:srgbClr val="006C31"/>
                </a:solidFill>
                <a:latin typeface="Monotype Corsiva" panose="03010101010201010101" pitchFamily="66" charset="0"/>
              </a:rPr>
              <a:t>III </a:t>
            </a:r>
            <a:r>
              <a:rPr lang="ru-RU" sz="3600" b="1" dirty="0" smtClean="0">
                <a:solidFill>
                  <a:srgbClr val="006C31"/>
                </a:solidFill>
                <a:latin typeface="Monotype Corsiva" panose="03010101010201010101" pitchFamily="66" charset="0"/>
              </a:rPr>
              <a:t>Женевская </a:t>
            </a:r>
            <a:r>
              <a:rPr lang="ru-RU" sz="3600" b="1" dirty="0" smtClean="0">
                <a:solidFill>
                  <a:srgbClr val="006C31"/>
                </a:solidFill>
                <a:latin typeface="Monotype Corsiva" panose="03010101010201010101" pitchFamily="66" charset="0"/>
              </a:rPr>
              <a:t>конвенция </a:t>
            </a:r>
            <a:r>
              <a:rPr lang="ru-RU" sz="3600" b="1" dirty="0" smtClean="0">
                <a:solidFill>
                  <a:srgbClr val="006C31"/>
                </a:solidFill>
                <a:latin typeface="Monotype Corsiva" panose="03010101010201010101" pitchFamily="66" charset="0"/>
              </a:rPr>
              <a:t>об обращении с военнопленными от 12 августа 1949 г.,</a:t>
            </a:r>
            <a:endParaRPr lang="ru-RU" sz="3600" b="1" dirty="0">
              <a:solidFill>
                <a:srgbClr val="006C31"/>
              </a:solidFill>
              <a:latin typeface="Monotype Corsiva" panose="03010101010201010101" pitchFamily="66" charset="0"/>
            </a:endParaRPr>
          </a:p>
        </p:txBody>
      </p:sp>
      <p:sp>
        <p:nvSpPr>
          <p:cNvPr id="4" name="Объект 2"/>
          <p:cNvSpPr txBox="1">
            <a:spLocks/>
          </p:cNvSpPr>
          <p:nvPr/>
        </p:nvSpPr>
        <p:spPr>
          <a:xfrm>
            <a:off x="673768" y="4294873"/>
            <a:ext cx="11264947" cy="10742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3600" b="1" dirty="0" smtClean="0">
                <a:solidFill>
                  <a:srgbClr val="006C31"/>
                </a:solidFill>
                <a:latin typeface="Monotype Corsiva" panose="03010101010201010101" pitchFamily="66" charset="0"/>
              </a:rPr>
              <a:t>IV </a:t>
            </a:r>
            <a:r>
              <a:rPr lang="ru-RU" sz="3600" b="1" dirty="0" smtClean="0">
                <a:solidFill>
                  <a:srgbClr val="006C31"/>
                </a:solidFill>
                <a:latin typeface="Monotype Corsiva" panose="03010101010201010101" pitchFamily="66" charset="0"/>
              </a:rPr>
              <a:t>Женевская </a:t>
            </a:r>
            <a:r>
              <a:rPr lang="ru-RU" sz="3600" b="1" dirty="0" smtClean="0">
                <a:solidFill>
                  <a:srgbClr val="006C31"/>
                </a:solidFill>
                <a:latin typeface="Monotype Corsiva" panose="03010101010201010101" pitchFamily="66" charset="0"/>
              </a:rPr>
              <a:t>конвенция </a:t>
            </a:r>
            <a:r>
              <a:rPr lang="ru-RU" sz="3600" b="1" dirty="0" smtClean="0">
                <a:solidFill>
                  <a:srgbClr val="006C31"/>
                </a:solidFill>
                <a:latin typeface="Monotype Corsiva" panose="03010101010201010101" pitchFamily="66" charset="0"/>
              </a:rPr>
              <a:t>о</a:t>
            </a:r>
            <a:r>
              <a:rPr lang="en-US" sz="3600" b="1" dirty="0" smtClean="0">
                <a:solidFill>
                  <a:srgbClr val="006C31"/>
                </a:solidFill>
                <a:latin typeface="Monotype Corsiva" panose="03010101010201010101" pitchFamily="66" charset="0"/>
              </a:rPr>
              <a:t> </a:t>
            </a:r>
            <a:r>
              <a:rPr lang="ru-RU" sz="3600" b="1" dirty="0" smtClean="0">
                <a:solidFill>
                  <a:srgbClr val="006C31"/>
                </a:solidFill>
                <a:latin typeface="Monotype Corsiva" panose="03010101010201010101" pitchFamily="66" charset="0"/>
              </a:rPr>
              <a:t>защите гражданского населения во время войны от 12 августа 1949 г.,</a:t>
            </a:r>
            <a:endParaRPr lang="ru-RU" sz="3600" b="1" dirty="0">
              <a:solidFill>
                <a:srgbClr val="006C31"/>
              </a:solidFill>
              <a:latin typeface="Monotype Corsiva" panose="03010101010201010101" pitchFamily="66" charset="0"/>
            </a:endParaRPr>
          </a:p>
        </p:txBody>
      </p:sp>
    </p:spTree>
    <p:extLst>
      <p:ext uri="{BB962C8B-B14F-4D97-AF65-F5344CB8AC3E}">
        <p14:creationId xmlns="" xmlns:p14="http://schemas.microsoft.com/office/powerpoint/2010/main" val="834637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5465" y="476518"/>
            <a:ext cx="8822028" cy="1215733"/>
          </a:xfrm>
        </p:spPr>
        <p:txBody>
          <a:bodyPr/>
          <a:lstStyle/>
          <a:p>
            <a:r>
              <a:rPr lang="ru-RU" altLang="ru-RU" b="1" i="1" dirty="0">
                <a:solidFill>
                  <a:srgbClr val="FFFF00"/>
                </a:solidFill>
                <a:latin typeface="Bookman Old Style" panose="02050604050505020204" pitchFamily="18" charset="0"/>
              </a:rPr>
              <a:t>«Первая всемирная конференция по Гражданской обороне</a:t>
            </a:r>
            <a:r>
              <a:rPr lang="ru-RU" altLang="ru-RU" b="1" i="1" dirty="0" smtClean="0">
                <a:solidFill>
                  <a:srgbClr val="FFFF00"/>
                </a:solidFill>
                <a:latin typeface="Bookman Old Style" panose="02050604050505020204" pitchFamily="18" charset="0"/>
              </a:rPr>
              <a:t>» 1954г</a:t>
            </a:r>
            <a:r>
              <a:rPr lang="ru-RU" altLang="ru-RU" b="1" i="1" dirty="0">
                <a:solidFill>
                  <a:srgbClr val="FFFF00"/>
                </a:solidFill>
                <a:latin typeface="Bookman Old Style" panose="02050604050505020204" pitchFamily="18" charset="0"/>
              </a:rPr>
              <a:t>.</a:t>
            </a:r>
            <a:endParaRPr lang="ru-RU" dirty="0">
              <a:solidFill>
                <a:srgbClr val="FFFF00"/>
              </a:solidFill>
              <a:latin typeface="Bookman Old Style" panose="02050604050505020204" pitchFamily="18" charset="0"/>
            </a:endParaRPr>
          </a:p>
        </p:txBody>
      </p:sp>
      <p:pic>
        <p:nvPicPr>
          <p:cNvPr id="4" name="Picture 4"/>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89397" y="1854558"/>
            <a:ext cx="11230378" cy="5003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04839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08338" y="850006"/>
            <a:ext cx="6787166" cy="2780763"/>
          </a:xfrm>
        </p:spPr>
        <p:txBody>
          <a:bodyPr/>
          <a:lstStyle/>
          <a:p>
            <a:r>
              <a:rPr lang="ru-RU" altLang="ru-RU" dirty="0"/>
              <a:t/>
            </a:r>
            <a:br>
              <a:rPr lang="ru-RU" altLang="ru-RU" dirty="0"/>
            </a:br>
            <a:r>
              <a:rPr lang="ru-RU" altLang="ru-RU" dirty="0" smtClean="0"/>
              <a:t>      </a:t>
            </a:r>
            <a:r>
              <a:rPr lang="ru-RU" altLang="ru-RU" sz="2800" dirty="0" smtClean="0">
                <a:solidFill>
                  <a:schemeClr val="accent1">
                    <a:lumMod val="60000"/>
                    <a:lumOff val="40000"/>
                  </a:schemeClr>
                </a:solidFill>
                <a:effectLst>
                  <a:outerShdw blurRad="38100" dist="38100" dir="2700000" algn="tl">
                    <a:srgbClr val="000000">
                      <a:alpha val="43137"/>
                    </a:srgbClr>
                  </a:outerShdw>
                </a:effectLst>
                <a:latin typeface="Bookman Old Style" panose="02050604050505020204" pitchFamily="18" charset="0"/>
              </a:rPr>
              <a:t>В </a:t>
            </a:r>
            <a:r>
              <a:rPr lang="ru-RU" altLang="ru-RU" sz="2800" dirty="0">
                <a:solidFill>
                  <a:schemeClr val="accent1">
                    <a:lumMod val="60000"/>
                    <a:lumOff val="40000"/>
                  </a:schemeClr>
                </a:solidFill>
                <a:effectLst>
                  <a:outerShdw blurRad="38100" dist="38100" dir="2700000" algn="tl">
                    <a:srgbClr val="000000">
                      <a:alpha val="43137"/>
                    </a:srgbClr>
                  </a:outerShdw>
                </a:effectLst>
                <a:latin typeface="Bookman Old Style" panose="02050604050505020204" pitchFamily="18" charset="0"/>
              </a:rPr>
              <a:t>1958 году Международная Ассоциация «Женевских зон» трансформируется </a:t>
            </a:r>
            <a:r>
              <a:rPr lang="ru-RU" altLang="ru-RU" sz="2800" b="1" dirty="0">
                <a:solidFill>
                  <a:schemeClr val="accent1">
                    <a:lumMod val="60000"/>
                    <a:lumOff val="40000"/>
                  </a:schemeClr>
                </a:solidFill>
                <a:effectLst>
                  <a:outerShdw blurRad="38100" dist="38100" dir="2700000" algn="tl">
                    <a:srgbClr val="000000">
                      <a:alpha val="43137"/>
                    </a:srgbClr>
                  </a:outerShdw>
                </a:effectLst>
                <a:latin typeface="Bookman Old Style" panose="02050604050505020204" pitchFamily="18" charset="0"/>
              </a:rPr>
              <a:t>в Международную организацию гражданской </a:t>
            </a:r>
            <a:r>
              <a:rPr lang="ru-RU" altLang="ru-RU" sz="2800" b="1" dirty="0" smtClean="0">
                <a:solidFill>
                  <a:schemeClr val="accent1">
                    <a:lumMod val="60000"/>
                    <a:lumOff val="40000"/>
                  </a:schemeClr>
                </a:solidFill>
                <a:effectLst>
                  <a:outerShdw blurRad="38100" dist="38100" dir="2700000" algn="tl">
                    <a:srgbClr val="000000">
                      <a:alpha val="43137"/>
                    </a:srgbClr>
                  </a:outerShdw>
                </a:effectLst>
                <a:latin typeface="Bookman Old Style" panose="02050604050505020204" pitchFamily="18" charset="0"/>
              </a:rPr>
              <a:t>обороны </a:t>
            </a:r>
            <a:r>
              <a:rPr lang="ru-RU" altLang="ru-RU" sz="28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(МОГО)</a:t>
            </a:r>
            <a:r>
              <a:rPr lang="ru-RU" altLang="ru-RU" sz="2800" dirty="0" smtClean="0">
                <a:solidFill>
                  <a:schemeClr val="accent1">
                    <a:lumMod val="60000"/>
                    <a:lumOff val="40000"/>
                  </a:schemeClr>
                </a:solidFill>
                <a:effectLst>
                  <a:outerShdw blurRad="38100" dist="38100" dir="2700000" algn="tl">
                    <a:srgbClr val="000000">
                      <a:alpha val="43137"/>
                    </a:srgbClr>
                  </a:outerShdw>
                </a:effectLst>
                <a:latin typeface="Bookman Old Style" panose="02050604050505020204" pitchFamily="18" charset="0"/>
              </a:rPr>
              <a:t>. </a:t>
            </a:r>
            <a:r>
              <a:rPr lang="ru-RU" altLang="ru-RU" sz="2800" dirty="0">
                <a:solidFill>
                  <a:schemeClr val="accent1">
                    <a:lumMod val="60000"/>
                    <a:lumOff val="40000"/>
                  </a:schemeClr>
                </a:solidFill>
                <a:effectLst>
                  <a:outerShdw blurRad="38100" dist="38100" dir="2700000" algn="tl">
                    <a:srgbClr val="000000">
                      <a:alpha val="43137"/>
                    </a:srgbClr>
                  </a:outerShdw>
                </a:effectLst>
                <a:latin typeface="Bookman Old Style" panose="02050604050505020204" pitchFamily="18" charset="0"/>
              </a:rPr>
              <a:t>Её задачи были значительно расширены. </a:t>
            </a:r>
            <a:endParaRPr lang="ru-RU" sz="2800" dirty="0">
              <a:solidFill>
                <a:schemeClr val="accent1">
                  <a:lumMod val="60000"/>
                  <a:lumOff val="40000"/>
                </a:schemeClr>
              </a:solidFill>
              <a:effectLst>
                <a:outerShdw blurRad="38100" dist="38100" dir="2700000" algn="tl">
                  <a:srgbClr val="000000">
                    <a:alpha val="43137"/>
                  </a:srgbClr>
                </a:outerShdw>
              </a:effectLst>
              <a:latin typeface="Bookman Old Style" panose="02050604050505020204" pitchFamily="18" charset="0"/>
            </a:endParaRPr>
          </a:p>
        </p:txBody>
      </p:sp>
      <p:sp>
        <p:nvSpPr>
          <p:cNvPr id="6" name="Текст 5"/>
          <p:cNvSpPr>
            <a:spLocks noGrp="1"/>
          </p:cNvSpPr>
          <p:nvPr>
            <p:ph type="body" sz="half" idx="2"/>
          </p:nvPr>
        </p:nvSpPr>
        <p:spPr>
          <a:xfrm>
            <a:off x="708338" y="3630768"/>
            <a:ext cx="11035608" cy="2795789"/>
          </a:xfrm>
        </p:spPr>
        <p:txBody>
          <a:bodyPr>
            <a:noAutofit/>
          </a:bodyPr>
          <a:lstStyle/>
          <a:p>
            <a:r>
              <a:rPr lang="ru-RU" altLang="ru-RU" sz="2800" dirty="0" smtClean="0">
                <a:effectLst>
                  <a:outerShdw blurRad="38100" dist="38100" dir="2700000" algn="tl">
                    <a:srgbClr val="000000">
                      <a:alpha val="43137"/>
                    </a:srgbClr>
                  </a:outerShdw>
                </a:effectLst>
                <a:latin typeface="Bookman Old Style" panose="02050604050505020204" pitchFamily="18" charset="0"/>
              </a:rPr>
              <a:t>      Она </a:t>
            </a:r>
            <a:r>
              <a:rPr lang="ru-RU" altLang="ru-RU" sz="2800" dirty="0">
                <a:effectLst>
                  <a:outerShdw blurRad="38100" dist="38100" dir="2700000" algn="tl">
                    <a:srgbClr val="000000">
                      <a:alpha val="43137"/>
                    </a:srgbClr>
                  </a:outerShdw>
                </a:effectLst>
                <a:latin typeface="Bookman Old Style" panose="02050604050505020204" pitchFamily="18" charset="0"/>
              </a:rPr>
              <a:t>получила право устанавливать связи между национальными организациями гражданской обороны, проводить и способствовать проведению исследований в области защиты населения, организовать обмен опытом и координировать усилия по предотвращению, готовности и действиям в чрезвычайных ситуациях.</a:t>
            </a:r>
          </a:p>
          <a:p>
            <a:endParaRPr lang="ru-RU" sz="2800" dirty="0">
              <a:latin typeface="Bookman Old Style" panose="02050604050505020204" pitchFamily="18" charset="0"/>
            </a:endParaRPr>
          </a:p>
        </p:txBody>
      </p:sp>
      <p:pic>
        <p:nvPicPr>
          <p:cNvPr id="7" name="Picture 4" descr="4e8e4807e848c4575738bcc81edb9430"/>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315200" y="0"/>
            <a:ext cx="4428746" cy="38232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6256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934410" y="947507"/>
            <a:ext cx="7634594" cy="1372986"/>
          </a:xfrm>
        </p:spPr>
        <p:txBody>
          <a:bodyPr/>
          <a:lstStyle/>
          <a:p>
            <a:pPr algn="ctr"/>
            <a:r>
              <a:rPr lang="ru-RU" altLang="ru-RU" sz="5400" b="1" i="1" dirty="0">
                <a:solidFill>
                  <a:srgbClr val="FFFF00"/>
                </a:solidFill>
                <a:latin typeface="Bookman Old Style" panose="02050604050505020204" pitchFamily="18" charset="0"/>
              </a:rPr>
              <a:t>1966г. Устав МОГО</a:t>
            </a:r>
            <a:endParaRPr lang="ru-RU" sz="5400" dirty="0">
              <a:solidFill>
                <a:srgbClr val="FFFF00"/>
              </a:solidFill>
              <a:latin typeface="Bookman Old Style" panose="02050604050505020204" pitchFamily="18" charset="0"/>
            </a:endParaRPr>
          </a:p>
        </p:txBody>
      </p:sp>
      <p:sp>
        <p:nvSpPr>
          <p:cNvPr id="8" name="Rectangle 2"/>
          <p:cNvSpPr>
            <a:spLocks noGrp="1" noChangeArrowheads="1"/>
          </p:cNvSpPr>
          <p:nvPr>
            <p:ph type="body" sz="half" idx="2"/>
          </p:nvPr>
        </p:nvSpPr>
        <p:spPr bwMode="auto">
          <a:xfrm>
            <a:off x="1" y="3248837"/>
            <a:ext cx="12299324" cy="35548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3000"/>
              </a:lnSpc>
              <a:spcBef>
                <a:spcPct val="0"/>
              </a:spcBef>
              <a:spcAft>
                <a:spcPct val="0"/>
              </a:spcAft>
              <a:buClrTx/>
              <a:buSzTx/>
              <a:buFontTx/>
              <a:buNone/>
              <a:tabLst/>
            </a:pPr>
            <a:r>
              <a:rPr kumimoji="0" lang="ru-RU" altLang="ru-RU" sz="2400" b="0" i="0" cap="none" normalizeH="0" dirty="0" smtClean="0">
                <a:ln>
                  <a:noFill/>
                </a:ln>
                <a:solidFill>
                  <a:srgbClr val="008080"/>
                </a:solidFill>
                <a:effectLst/>
                <a:latin typeface="Bookman Old Style" panose="02050604050505020204" pitchFamily="18" charset="0"/>
                <a:ea typeface="Calibri" panose="020F0502020204030204" pitchFamily="34" charset="0"/>
                <a:cs typeface="Times New Roman" panose="02020603050405020304" pitchFamily="18" charset="0"/>
              </a:rPr>
              <a:t>    </a:t>
            </a:r>
            <a:r>
              <a:rPr kumimoji="0" lang="ru-RU" altLang="ru-RU" sz="2800" b="0" i="0" cap="none" normalizeH="0" dirty="0" smtClean="0">
                <a:ln>
                  <a:noFill/>
                </a:ln>
                <a:solidFill>
                  <a:srgbClr val="008080"/>
                </a:solidFill>
                <a:effectLst/>
                <a:latin typeface="Bookman Old Style" panose="02050604050505020204" pitchFamily="18" charset="0"/>
                <a:ea typeface="Calibri" panose="020F0502020204030204" pitchFamily="34" charset="0"/>
                <a:cs typeface="Times New Roman" panose="02020603050405020304" pitchFamily="18" charset="0"/>
              </a:rPr>
              <a:t>На 60-е годы пришелся процесс перестройки этой организации.</a:t>
            </a:r>
          </a:p>
          <a:p>
            <a:pPr marL="0" marR="0" lvl="0" indent="0" algn="l" defTabSz="914400" rtl="0" eaLnBrk="0" fontAlgn="base" latinLnBrk="0" hangingPunct="0">
              <a:lnSpc>
                <a:spcPts val="3000"/>
              </a:lnSpc>
              <a:spcBef>
                <a:spcPct val="0"/>
              </a:spcBef>
              <a:spcAft>
                <a:spcPct val="0"/>
              </a:spcAft>
              <a:buClrTx/>
              <a:buSzTx/>
              <a:buFontTx/>
              <a:buNone/>
              <a:tabLst/>
            </a:pPr>
            <a:r>
              <a:rPr kumimoji="0" lang="ru-RU" altLang="ru-RU" sz="2800" b="0" i="0" cap="none" normalizeH="0" dirty="0" smtClean="0">
                <a:ln>
                  <a:noFill/>
                </a:ln>
                <a:solidFill>
                  <a:srgbClr val="008080"/>
                </a:solidFill>
                <a:effectLst/>
                <a:latin typeface="Bookman Old Style" panose="02050604050505020204" pitchFamily="18" charset="0"/>
                <a:ea typeface="Calibri" panose="020F0502020204030204" pitchFamily="34" charset="0"/>
                <a:cs typeface="Times New Roman" panose="02020603050405020304" pitchFamily="18" charset="0"/>
              </a:rPr>
              <a:t>Произошло изменение состава государств, играющих в организации главные роли. От европейских государств ведущие роли переместились на Восток.</a:t>
            </a:r>
            <a:endParaRPr kumimoji="0" lang="ru-RU" altLang="ru-RU" sz="2800" b="0" i="0" cap="none" normalizeH="0" dirty="0" smtClean="0">
              <a:ln>
                <a:noFill/>
              </a:ln>
              <a:solidFill>
                <a:schemeClr val="tx1"/>
              </a:solidFill>
              <a:effectLst/>
              <a:latin typeface="Bookman Old Style" panose="02050604050505020204" pitchFamily="18" charset="0"/>
            </a:endParaRPr>
          </a:p>
          <a:p>
            <a:pPr marL="0" marR="0" lvl="0" indent="0" algn="l" defTabSz="914400" rtl="0" eaLnBrk="0" fontAlgn="base" latinLnBrk="0" hangingPunct="0">
              <a:lnSpc>
                <a:spcPts val="3000"/>
              </a:lnSpc>
              <a:spcBef>
                <a:spcPct val="0"/>
              </a:spcBef>
              <a:spcAft>
                <a:spcPct val="0"/>
              </a:spcAft>
              <a:buClrTx/>
              <a:buSzTx/>
              <a:buFontTx/>
              <a:buNone/>
              <a:tabLst/>
            </a:pPr>
            <a:r>
              <a:rPr kumimoji="0" lang="ru-RU" altLang="ru-RU" sz="2800" b="0" i="0" cap="none" normalizeH="0" dirty="0" smtClean="0">
                <a:ln>
                  <a:noFill/>
                </a:ln>
                <a:solidFill>
                  <a:srgbClr val="008080"/>
                </a:solidFill>
                <a:effectLst/>
                <a:latin typeface="Bookman Old Style" panose="02050604050505020204" pitchFamily="18" charset="0"/>
                <a:ea typeface="Calibri" panose="020F0502020204030204" pitchFamily="34" charset="0"/>
                <a:cs typeface="Times New Roman" panose="02020603050405020304" pitchFamily="18" charset="0"/>
              </a:rPr>
              <a:t>    В 1966 году состоялась международная конференция по радиологической защите. Ее проведение способствовало подготовке правовой базы для дальнейшего развития организации. Одновременно существенно расширилась сфера деятельности МОГО.</a:t>
            </a:r>
            <a:endParaRPr kumimoji="0" lang="ru-RU" altLang="ru-RU" sz="2800" b="0" i="0" cap="none" normalizeH="0" dirty="0" smtClean="0">
              <a:ln>
                <a:noFill/>
              </a:ln>
              <a:solidFill>
                <a:schemeClr val="tx1"/>
              </a:solidFill>
              <a:effectLst/>
              <a:latin typeface="Bookman Old Style" panose="02050604050505020204" pitchFamily="18" charset="0"/>
            </a:endParaRPr>
          </a:p>
        </p:txBody>
      </p:sp>
    </p:spTree>
    <p:extLst>
      <p:ext uri="{BB962C8B-B14F-4D97-AF65-F5344CB8AC3E}">
        <p14:creationId xmlns="" xmlns:p14="http://schemas.microsoft.com/office/powerpoint/2010/main" val="3239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08339" y="425003"/>
            <a:ext cx="10805374" cy="2935702"/>
          </a:xfrm>
        </p:spPr>
        <p:txBody>
          <a:bodyPr/>
          <a:lstStyle/>
          <a:p>
            <a:r>
              <a:rPr lang="ru-RU" altLang="ru-RU" dirty="0" smtClean="0">
                <a:latin typeface="Bookman Old Style" panose="02050604050505020204" pitchFamily="18" charset="0"/>
              </a:rPr>
              <a:t>  </a:t>
            </a:r>
            <a:r>
              <a:rPr lang="ru-RU" altLang="ru-RU" sz="2900" dirty="0" smtClean="0">
                <a:latin typeface="Bookman Old Style" panose="02050604050505020204" pitchFamily="18" charset="0"/>
              </a:rPr>
              <a:t>В </a:t>
            </a:r>
            <a:r>
              <a:rPr lang="ru-RU" altLang="ru-RU" sz="2900" dirty="0">
                <a:latin typeface="Bookman Old Style" panose="02050604050505020204" pitchFamily="18" charset="0"/>
              </a:rPr>
              <a:t>1972 году представители государств-членов МОГО утвердили текст современного Устава организации, представляющего собой международную конвенцию. Он вступил в силу 1 марта 1972 года и предоставил МОГО статус международной межправительственной организации</a:t>
            </a:r>
            <a:endParaRPr lang="ru-RU" sz="2900" dirty="0">
              <a:latin typeface="Bookman Old Style" panose="02050604050505020204" pitchFamily="18" charset="0"/>
            </a:endParaRPr>
          </a:p>
        </p:txBody>
      </p:sp>
      <p:pic>
        <p:nvPicPr>
          <p:cNvPr id="10" name="Picture 9" descr="ui-506bfb903c1ab5_0283798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88644" y="3283431"/>
            <a:ext cx="4481847" cy="298789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5" descr="KITAY15_05_2008-gallery_prin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50796" y="3304127"/>
            <a:ext cx="5221286" cy="30180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3757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116318" y="2189409"/>
            <a:ext cx="10564820" cy="2523578"/>
          </a:xfrm>
        </p:spPr>
        <p:txBody>
          <a:bodyPr/>
          <a:lstStyle/>
          <a:p>
            <a:r>
              <a:rPr lang="ru-RU" altLang="ru-RU" sz="3600" dirty="0">
                <a:latin typeface="Bookman Old Style" panose="02050604050505020204" pitchFamily="18" charset="0"/>
              </a:rPr>
              <a:t>В 1990г. по решению 9-й Генеральной Ассамблеи Международной организации гражданской обороны (МОГО) </a:t>
            </a:r>
            <a:r>
              <a:rPr lang="ru-RU" altLang="ru-RU" sz="3600" dirty="0" smtClean="0">
                <a:latin typeface="Bookman Old Style" panose="02050604050505020204" pitchFamily="18" charset="0"/>
              </a:rPr>
              <a:t>ежегодно</a:t>
            </a:r>
            <a:br>
              <a:rPr lang="ru-RU" altLang="ru-RU" sz="3600" dirty="0" smtClean="0">
                <a:latin typeface="Bookman Old Style" panose="02050604050505020204" pitchFamily="18" charset="0"/>
              </a:rPr>
            </a:br>
            <a:r>
              <a:rPr lang="ru-RU" altLang="ru-RU" sz="3600" b="1" dirty="0" smtClean="0">
                <a:solidFill>
                  <a:srgbClr val="FFFF00"/>
                </a:solidFill>
                <a:latin typeface="Bookman Old Style" panose="02050604050505020204" pitchFamily="18" charset="0"/>
              </a:rPr>
              <a:t>1 </a:t>
            </a:r>
            <a:r>
              <a:rPr lang="ru-RU" altLang="ru-RU" sz="3600" b="1" dirty="0">
                <a:solidFill>
                  <a:srgbClr val="FFFF00"/>
                </a:solidFill>
                <a:latin typeface="Bookman Old Style" panose="02050604050505020204" pitchFamily="18" charset="0"/>
              </a:rPr>
              <a:t>марта</a:t>
            </a:r>
            <a:r>
              <a:rPr lang="ru-RU" altLang="ru-RU" sz="3600" dirty="0">
                <a:latin typeface="Bookman Old Style" panose="02050604050505020204" pitchFamily="18" charset="0"/>
              </a:rPr>
              <a:t> отмечается как </a:t>
            </a:r>
            <a:r>
              <a:rPr lang="ru-RU" altLang="ru-RU" sz="3600" b="1" dirty="0">
                <a:solidFill>
                  <a:srgbClr val="FFFF00"/>
                </a:solidFill>
                <a:latin typeface="Bookman Old Style" panose="02050604050505020204" pitchFamily="18" charset="0"/>
              </a:rPr>
              <a:t>Всемирный день гражданской обороны</a:t>
            </a:r>
            <a:r>
              <a:rPr lang="ru-RU" altLang="ru-RU" sz="3600" dirty="0">
                <a:latin typeface="Bookman Old Style" panose="02050604050505020204" pitchFamily="18" charset="0"/>
              </a:rPr>
              <a:t> (</a:t>
            </a:r>
            <a:r>
              <a:rPr lang="ru-RU" altLang="ru-RU" sz="3600" dirty="0">
                <a:solidFill>
                  <a:srgbClr val="FFFF00"/>
                </a:solidFill>
                <a:latin typeface="Bookman Old Style" panose="02050604050505020204" pitchFamily="18" charset="0"/>
              </a:rPr>
              <a:t>гражданской защиты</a:t>
            </a:r>
            <a:r>
              <a:rPr lang="ru-RU" altLang="ru-RU" sz="3600" dirty="0">
                <a:latin typeface="Bookman Old Style" panose="02050604050505020204" pitchFamily="18" charset="0"/>
              </a:rPr>
              <a:t>). </a:t>
            </a:r>
            <a:endParaRPr lang="ru-RU" sz="3600" dirty="0"/>
          </a:p>
        </p:txBody>
      </p:sp>
    </p:spTree>
    <p:extLst>
      <p:ext uri="{BB962C8B-B14F-4D97-AF65-F5344CB8AC3E}">
        <p14:creationId xmlns="" xmlns:p14="http://schemas.microsoft.com/office/powerpoint/2010/main" val="627682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_tml1981-800x60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27278" y="31906"/>
            <a:ext cx="10225826" cy="68260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08366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ru-RU" sz="4400" b="1" i="1" dirty="0">
                <a:solidFill>
                  <a:srgbClr val="FFFF00"/>
                </a:solidFill>
              </a:rPr>
              <a:t>Гражданская оборона</a:t>
            </a:r>
            <a:endParaRPr lang="ru-RU" sz="4400" dirty="0">
              <a:solidFill>
                <a:srgbClr val="FFFF00"/>
              </a:solidFill>
            </a:endParaRPr>
          </a:p>
        </p:txBody>
      </p:sp>
      <p:sp>
        <p:nvSpPr>
          <p:cNvPr id="3" name="Объект 2"/>
          <p:cNvSpPr>
            <a:spLocks noGrp="1"/>
          </p:cNvSpPr>
          <p:nvPr>
            <p:ph idx="1"/>
          </p:nvPr>
        </p:nvSpPr>
        <p:spPr>
          <a:xfrm>
            <a:off x="231820" y="2575774"/>
            <a:ext cx="11960179" cy="4282225"/>
          </a:xfrm>
        </p:spPr>
        <p:txBody>
          <a:bodyPr>
            <a:normAutofit/>
          </a:bodyPr>
          <a:lstStyle/>
          <a:p>
            <a:pPr marL="0" indent="0">
              <a:buNone/>
            </a:pPr>
            <a:r>
              <a:rPr lang="ru-RU" altLang="ru-RU" sz="3600" b="1" i="1" dirty="0">
                <a:solidFill>
                  <a:srgbClr val="7030A0"/>
                </a:solidFill>
                <a:latin typeface="Bookman Old Style" panose="02050604050505020204" pitchFamily="18" charset="0"/>
              </a:rPr>
              <a:t>ГО - система мероприятий по подготовке к защите и по защите населения, материальных и культурных ценностей от опасностей, возникающих при ведении военных действий, а так же при возникновении чрезвычайных ситуаций природного и техногенного характера</a:t>
            </a:r>
          </a:p>
          <a:p>
            <a:pPr marL="0" indent="0">
              <a:buNone/>
            </a:pPr>
            <a:endParaRPr lang="ru-RU" sz="3600" dirty="0">
              <a:latin typeface="Bookman Old Style" panose="02050604050505020204" pitchFamily="18" charset="0"/>
            </a:endParaRPr>
          </a:p>
        </p:txBody>
      </p:sp>
    </p:spTree>
    <p:extLst>
      <p:ext uri="{BB962C8B-B14F-4D97-AF65-F5344CB8AC3E}">
        <p14:creationId xmlns="" xmlns:p14="http://schemas.microsoft.com/office/powerpoint/2010/main" val="3651305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515156" y="437735"/>
            <a:ext cx="11165982" cy="6001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Aft>
                <a:spcPct val="0"/>
              </a:spcAft>
            </a:pPr>
            <a:r>
              <a:rPr kumimoji="0" lang="ru-RU" altLang="ru-RU" sz="2800" b="0" i="0" strike="noStrike" cap="none" normalizeH="0" baseline="0" dirty="0" smtClean="0">
                <a:ln>
                  <a:noFill/>
                </a:ln>
                <a:solidFill>
                  <a:srgbClr val="FFFF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kumimoji="0" lang="ru-RU" altLang="ru-RU" sz="3200" b="0" i="0" strike="noStrike" cap="none" normalizeH="0" baseline="0" dirty="0" smtClean="0">
                <a:ln>
                  <a:noFill/>
                </a:ln>
                <a:solidFill>
                  <a:srgbClr val="FFFF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Что касается нашей страны, то она вступила в данную организацию в 1993 году. А отмечать праздник - </a:t>
            </a:r>
            <a:r>
              <a:rPr kumimoji="0" lang="ru-RU" altLang="ru-RU" sz="3200" b="1" i="1" strike="noStrike" cap="none" normalizeH="0" baseline="0" dirty="0" smtClean="0">
                <a:ln>
                  <a:noFill/>
                </a:ln>
                <a:solidFill>
                  <a:srgbClr val="FFFF00"/>
                </a:solidFill>
                <a:latin typeface="Bookman Old Style" panose="02050604050505020204" pitchFamily="18" charset="0"/>
                <a:ea typeface="Times New Roman" panose="02020603050405020304" pitchFamily="18" charset="0"/>
                <a:cs typeface="Times New Roman" panose="02020603050405020304" pitchFamily="18" charset="0"/>
              </a:rPr>
              <a:t>Всемирный день гражданской обороны</a:t>
            </a:r>
            <a:r>
              <a:rPr kumimoji="0" lang="ru-RU" altLang="ru-RU" sz="3200" b="1" i="1" strike="noStrike" cap="none" normalizeH="0" baseline="0" dirty="0" smtClean="0">
                <a:ln>
                  <a:noFill/>
                </a:ln>
                <a:solidFill>
                  <a:srgbClr val="FFFF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kumimoji="0" lang="ru-RU" altLang="ru-RU" sz="3200" b="0" i="0" strike="noStrike" cap="none" normalizeH="0" baseline="0" dirty="0" smtClean="0">
                <a:ln>
                  <a:noFill/>
                </a:ln>
                <a:solidFill>
                  <a:srgbClr val="FFFF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в России начали </a:t>
            </a:r>
            <a:r>
              <a:rPr kumimoji="0" lang="ru-RU" altLang="ru-RU" sz="3200" b="1" i="1" strike="noStrike" cap="none" normalizeH="0" baseline="0" dirty="0" smtClean="0">
                <a:ln>
                  <a:noFill/>
                </a:ln>
                <a:solidFill>
                  <a:srgbClr val="FFFF00"/>
                </a:solidFill>
                <a:latin typeface="Bookman Old Style" panose="02050604050505020204" pitchFamily="18" charset="0"/>
                <a:ea typeface="Times New Roman" panose="02020603050405020304" pitchFamily="18" charset="0"/>
                <a:cs typeface="Times New Roman" panose="02020603050405020304" pitchFamily="18" charset="0"/>
              </a:rPr>
              <a:t>с 1 марта 1994 года</a:t>
            </a:r>
            <a:r>
              <a:rPr kumimoji="0" lang="ru-RU" altLang="ru-RU" sz="3200" b="0" i="0" strike="noStrike" cap="none" normalizeH="0" baseline="0" dirty="0" smtClean="0">
                <a:ln>
                  <a:noFill/>
                </a:ln>
                <a:solidFill>
                  <a:srgbClr val="FFFF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a:t>
            </a:r>
            <a:br>
              <a:rPr kumimoji="0" lang="ru-RU" altLang="ru-RU" sz="3200" b="0" i="0" strike="noStrike" cap="none" normalizeH="0" baseline="0" dirty="0" smtClean="0">
                <a:ln>
                  <a:noFill/>
                </a:ln>
                <a:solidFill>
                  <a:srgbClr val="FFFF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br>
            <a:r>
              <a:rPr kumimoji="0" lang="ru-RU" altLang="ru-RU" sz="3200" b="0" i="0" strike="noStrike" cap="none" normalizeH="0" baseline="0" dirty="0" smtClean="0">
                <a:ln>
                  <a:noFill/>
                </a:ln>
                <a:solidFill>
                  <a:srgbClr val="FFFF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altLang="ru-RU" sz="3200" dirty="0" smtClean="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Интересы </a:t>
            </a:r>
            <a:r>
              <a:rPr lang="ru-RU" altLang="ru-RU" sz="32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страны в МОГО представляет </a:t>
            </a:r>
            <a:r>
              <a:rPr lang="ru-RU" altLang="ru-RU" sz="3200" b="1"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Министерство Российской Федерации по делам гражданской обороны, чрезвычайным ситуациям и ликвидации последствий стихийных бедствий</a:t>
            </a:r>
            <a:r>
              <a:rPr lang="ru-RU" altLang="ru-RU" sz="32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 (</a:t>
            </a:r>
            <a:r>
              <a:rPr lang="ru-RU" altLang="ru-RU" sz="3200" b="1"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МЧС</a:t>
            </a:r>
            <a:r>
              <a:rPr lang="ru-RU" altLang="ru-RU" sz="3200"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a:t>
            </a:r>
            <a:r>
              <a:rPr lang="ru-RU" altLang="ru-RU" sz="32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a:r>
            <a:br>
              <a:rPr lang="ru-RU" altLang="ru-RU" sz="32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br>
            <a:r>
              <a:rPr lang="ru-RU" altLang="ru-RU" sz="3200" dirty="0">
                <a:solidFill>
                  <a:srgbClr val="FFFF00"/>
                </a:solidFill>
                <a:latin typeface="Bookman Old Style" panose="02050604050505020204" pitchFamily="18" charset="0"/>
                <a:ea typeface="Times New Roman" panose="02020603050405020304" pitchFamily="18" charset="0"/>
                <a:cs typeface="Times New Roman" panose="02020603050405020304" pitchFamily="18" charset="0"/>
              </a:rPr>
              <a:t>В 2014 году Генеральным секретарем МОГО стал россиянин В.В. Кувшинов.</a:t>
            </a:r>
            <a:r>
              <a:rPr lang="ru-RU" altLang="ru-RU" sz="3200" dirty="0">
                <a:solidFill>
                  <a:srgbClr val="FFFF00"/>
                </a:solidFill>
                <a:latin typeface="Bookman Old Style" panose="02050604050505020204" pitchFamily="18" charset="0"/>
              </a:rPr>
              <a:t/>
            </a:r>
            <a:br>
              <a:rPr lang="ru-RU" altLang="ru-RU" sz="3200" dirty="0">
                <a:solidFill>
                  <a:srgbClr val="FFFF00"/>
                </a:solidFill>
                <a:latin typeface="Bookman Old Style" panose="02050604050505020204" pitchFamily="18" charset="0"/>
              </a:rPr>
            </a:br>
            <a:endParaRPr kumimoji="0" lang="ru-RU" altLang="ru-RU" sz="3200" i="0" strike="noStrike" cap="none" normalizeH="0" baseline="0" dirty="0" smtClean="0">
              <a:ln>
                <a:noFill/>
              </a:ln>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 xmlns:p14="http://schemas.microsoft.com/office/powerpoint/2010/main" val="2845767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6823" y="973668"/>
            <a:ext cx="10959921" cy="706964"/>
          </a:xfrm>
        </p:spPr>
        <p:txBody>
          <a:bodyPr/>
          <a:lstStyle/>
          <a:p>
            <a:r>
              <a:rPr lang="ru-RU" altLang="ru-RU" b="1" i="1" dirty="0">
                <a:solidFill>
                  <a:srgbClr val="FFFF00"/>
                </a:solidFill>
                <a:latin typeface="Bookman Old Style" panose="02050604050505020204" pitchFamily="18" charset="0"/>
              </a:rPr>
              <a:t>1998г. </a:t>
            </a:r>
            <a:r>
              <a:rPr lang="ru-RU" altLang="ru-RU" b="1" i="1" dirty="0" smtClean="0">
                <a:solidFill>
                  <a:srgbClr val="FFFF00"/>
                </a:solidFill>
                <a:latin typeface="Bookman Old Style" panose="02050604050505020204" pitchFamily="18" charset="0"/>
              </a:rPr>
              <a:t>11 - Всемирная </a:t>
            </a:r>
            <a:r>
              <a:rPr lang="ru-RU" altLang="ru-RU" b="1" i="1" dirty="0">
                <a:solidFill>
                  <a:srgbClr val="FFFF00"/>
                </a:solidFill>
                <a:latin typeface="Bookman Old Style" panose="02050604050505020204" pitchFamily="18" charset="0"/>
              </a:rPr>
              <a:t>конференция по ГО</a:t>
            </a:r>
            <a:endParaRPr lang="ru-RU" dirty="0">
              <a:solidFill>
                <a:srgbClr val="FFFF00"/>
              </a:solidFill>
              <a:latin typeface="Bookman Old Style" panose="02050604050505020204" pitchFamily="18" charset="0"/>
            </a:endParaRPr>
          </a:p>
        </p:txBody>
      </p:sp>
      <p:sp>
        <p:nvSpPr>
          <p:cNvPr id="3" name="Объект 2"/>
          <p:cNvSpPr>
            <a:spLocks noGrp="1"/>
          </p:cNvSpPr>
          <p:nvPr>
            <p:ph idx="1"/>
          </p:nvPr>
        </p:nvSpPr>
        <p:spPr>
          <a:xfrm>
            <a:off x="540914" y="2603500"/>
            <a:ext cx="11333408" cy="3416300"/>
          </a:xfrm>
        </p:spPr>
        <p:txBody>
          <a:bodyPr>
            <a:noAutofit/>
          </a:bodyPr>
          <a:lstStyle/>
          <a:p>
            <a:pPr marL="0" indent="0" algn="ctr">
              <a:buNone/>
            </a:pPr>
            <a:r>
              <a:rPr lang="ru-RU" altLang="ru-RU" sz="3600" dirty="0">
                <a:solidFill>
                  <a:srgbClr val="7030A0"/>
                </a:solidFill>
                <a:effectLst>
                  <a:outerShdw blurRad="38100" dist="38100" dir="2700000" algn="tl">
                    <a:srgbClr val="000000">
                      <a:alpha val="43137"/>
                    </a:srgbClr>
                  </a:outerShdw>
                </a:effectLst>
                <a:latin typeface="Monotype Corsiva" panose="03010101010201010101" pitchFamily="66" charset="0"/>
              </a:rPr>
              <a:t>Всемирный план действий по развитию гражданской обороны:</a:t>
            </a:r>
          </a:p>
          <a:p>
            <a:pPr>
              <a:buFont typeface="+mj-lt"/>
              <a:buAutoNum type="arabicPeriod"/>
            </a:pPr>
            <a:r>
              <a:rPr lang="ru-RU" altLang="ru-RU" sz="3600" dirty="0" smtClean="0">
                <a:solidFill>
                  <a:srgbClr val="7030A0"/>
                </a:solidFill>
                <a:effectLst>
                  <a:outerShdw blurRad="38100" dist="38100" dir="2700000" algn="tl">
                    <a:srgbClr val="000000">
                      <a:alpha val="43137"/>
                    </a:srgbClr>
                  </a:outerShdw>
                </a:effectLst>
                <a:latin typeface="Monotype Corsiva" panose="03010101010201010101" pitchFamily="66" charset="0"/>
              </a:rPr>
              <a:t>Развитие </a:t>
            </a:r>
            <a:r>
              <a:rPr lang="ru-RU" altLang="ru-RU" sz="3600" dirty="0">
                <a:solidFill>
                  <a:srgbClr val="7030A0"/>
                </a:solidFill>
                <a:effectLst>
                  <a:outerShdw blurRad="38100" dist="38100" dir="2700000" algn="tl">
                    <a:srgbClr val="000000">
                      <a:alpha val="43137"/>
                    </a:srgbClr>
                  </a:outerShdw>
                </a:effectLst>
                <a:latin typeface="Monotype Corsiva" panose="03010101010201010101" pitchFamily="66" charset="0"/>
              </a:rPr>
              <a:t>структур </a:t>
            </a:r>
            <a:r>
              <a:rPr lang="ru-RU" altLang="ru-RU" sz="3600" dirty="0" smtClean="0">
                <a:solidFill>
                  <a:srgbClr val="7030A0"/>
                </a:solidFill>
                <a:effectLst>
                  <a:outerShdw blurRad="38100" dist="38100" dir="2700000" algn="tl">
                    <a:srgbClr val="000000">
                      <a:alpha val="43137"/>
                    </a:srgbClr>
                  </a:outerShdw>
                </a:effectLst>
                <a:latin typeface="Monotype Corsiva" panose="03010101010201010101" pitchFamily="66" charset="0"/>
              </a:rPr>
              <a:t>ГО</a:t>
            </a:r>
          </a:p>
          <a:p>
            <a:pPr>
              <a:buFont typeface="+mj-lt"/>
              <a:buAutoNum type="arabicPeriod"/>
            </a:pPr>
            <a:r>
              <a:rPr lang="ru-RU" altLang="ru-RU" sz="3600" dirty="0" smtClean="0">
                <a:solidFill>
                  <a:srgbClr val="7030A0"/>
                </a:solidFill>
                <a:effectLst>
                  <a:outerShdw blurRad="38100" dist="38100" dir="2700000" algn="tl">
                    <a:srgbClr val="000000">
                      <a:alpha val="43137"/>
                    </a:srgbClr>
                  </a:outerShdw>
                </a:effectLst>
                <a:latin typeface="Monotype Corsiva" panose="03010101010201010101" pitchFamily="66" charset="0"/>
              </a:rPr>
              <a:t>Международное </a:t>
            </a:r>
            <a:r>
              <a:rPr lang="ru-RU" altLang="ru-RU" sz="3600" dirty="0">
                <a:solidFill>
                  <a:srgbClr val="7030A0"/>
                </a:solidFill>
                <a:effectLst>
                  <a:outerShdw blurRad="38100" dist="38100" dir="2700000" algn="tl">
                    <a:srgbClr val="000000">
                      <a:alpha val="43137"/>
                    </a:srgbClr>
                  </a:outerShdw>
                </a:effectLst>
                <a:latin typeface="Monotype Corsiva" panose="03010101010201010101" pitchFamily="66" charset="0"/>
              </a:rPr>
              <a:t>сотрудничество в области оказания </a:t>
            </a:r>
            <a:r>
              <a:rPr lang="ru-RU" altLang="ru-RU" sz="3600" dirty="0" smtClean="0">
                <a:solidFill>
                  <a:srgbClr val="7030A0"/>
                </a:solidFill>
                <a:effectLst>
                  <a:outerShdw blurRad="38100" dist="38100" dir="2700000" algn="tl">
                    <a:srgbClr val="000000">
                      <a:alpha val="43137"/>
                    </a:srgbClr>
                  </a:outerShdw>
                </a:effectLst>
                <a:latin typeface="Monotype Corsiva" panose="03010101010201010101" pitchFamily="66" charset="0"/>
              </a:rPr>
              <a:t>помощи</a:t>
            </a:r>
          </a:p>
          <a:p>
            <a:pPr>
              <a:buFont typeface="+mj-lt"/>
              <a:buAutoNum type="arabicPeriod"/>
            </a:pPr>
            <a:r>
              <a:rPr lang="ru-RU" altLang="ru-RU" sz="3600" dirty="0" smtClean="0">
                <a:solidFill>
                  <a:srgbClr val="7030A0"/>
                </a:solidFill>
                <a:effectLst>
                  <a:outerShdw blurRad="38100" dist="38100" dir="2700000" algn="tl">
                    <a:srgbClr val="000000">
                      <a:alpha val="43137"/>
                    </a:srgbClr>
                  </a:outerShdw>
                </a:effectLst>
                <a:latin typeface="Monotype Corsiva" panose="03010101010201010101" pitchFamily="66" charset="0"/>
              </a:rPr>
              <a:t>Поддержка </a:t>
            </a:r>
            <a:r>
              <a:rPr lang="ru-RU" altLang="ru-RU" sz="3600" dirty="0">
                <a:solidFill>
                  <a:srgbClr val="7030A0"/>
                </a:solidFill>
                <a:effectLst>
                  <a:outerShdw blurRad="38100" dist="38100" dir="2700000" algn="tl">
                    <a:srgbClr val="000000">
                      <a:alpha val="43137"/>
                    </a:srgbClr>
                  </a:outerShdw>
                </a:effectLst>
                <a:latin typeface="Monotype Corsiva" panose="03010101010201010101" pitchFamily="66" charset="0"/>
              </a:rPr>
              <a:t>мероприятий по предупреждению бедствий и готовности к ним</a:t>
            </a:r>
          </a:p>
          <a:p>
            <a:pPr marL="0" indent="0">
              <a:buNone/>
            </a:pPr>
            <a:endParaRPr lang="ru-RU" sz="3600" dirty="0">
              <a:latin typeface="Monotype Corsiva" panose="03010101010201010101" pitchFamily="66" charset="0"/>
            </a:endParaRPr>
          </a:p>
        </p:txBody>
      </p:sp>
    </p:spTree>
    <p:extLst>
      <p:ext uri="{BB962C8B-B14F-4D97-AF65-F5344CB8AC3E}">
        <p14:creationId xmlns="" xmlns:p14="http://schemas.microsoft.com/office/powerpoint/2010/main" val="4110240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2416" y="708337"/>
            <a:ext cx="11088709" cy="3129567"/>
          </a:xfrm>
        </p:spPr>
        <p:txBody>
          <a:bodyPr/>
          <a:lstStyle/>
          <a:p>
            <a:r>
              <a:rPr lang="ru-RU" altLang="ru-RU" dirty="0" smtClean="0">
                <a:latin typeface="Monotype Corsiva" panose="03010101010201010101" pitchFamily="66" charset="0"/>
              </a:rPr>
              <a:t/>
            </a:r>
            <a:br>
              <a:rPr lang="ru-RU" altLang="ru-RU" dirty="0" smtClean="0">
                <a:latin typeface="Monotype Corsiva" panose="03010101010201010101" pitchFamily="66" charset="0"/>
              </a:rPr>
            </a:br>
            <a:r>
              <a:rPr lang="ru-RU" altLang="ru-RU" dirty="0">
                <a:latin typeface="Monotype Corsiva" panose="03010101010201010101" pitchFamily="66" charset="0"/>
              </a:rPr>
              <a:t/>
            </a:r>
            <a:br>
              <a:rPr lang="ru-RU" altLang="ru-RU" dirty="0">
                <a:latin typeface="Monotype Corsiva" panose="03010101010201010101" pitchFamily="66" charset="0"/>
              </a:rPr>
            </a:br>
            <a:r>
              <a:rPr lang="ru-RU" altLang="ru-RU" dirty="0" smtClean="0">
                <a:solidFill>
                  <a:srgbClr val="FFC000"/>
                </a:solidFill>
                <a:latin typeface="Monotype Corsiva" panose="03010101010201010101" pitchFamily="66" charset="0"/>
              </a:rPr>
              <a:t>С 1993 года где бы не </a:t>
            </a:r>
            <a:r>
              <a:rPr lang="ru-RU" altLang="ru-RU" dirty="0">
                <a:solidFill>
                  <a:srgbClr val="FFC000"/>
                </a:solidFill>
                <a:latin typeface="Monotype Corsiva" panose="03010101010201010101" pitchFamily="66" charset="0"/>
              </a:rPr>
              <a:t>случится землетрясение, цунами, крупное наводнение, сель, самолеты МЧС с гуманитарной помощью, спасателями,  медицинской службой -катастроф вылетают в  эти страны, районы оказывая помощь</a:t>
            </a:r>
            <a:r>
              <a:rPr lang="ru-RU" altLang="ru-RU" dirty="0" smtClean="0">
                <a:solidFill>
                  <a:srgbClr val="FFC000"/>
                </a:solidFill>
                <a:latin typeface="Monotype Corsiva" panose="03010101010201010101" pitchFamily="66" charset="0"/>
              </a:rPr>
              <a:t>.</a:t>
            </a:r>
            <a:endParaRPr lang="ru-RU" dirty="0">
              <a:solidFill>
                <a:srgbClr val="FFC000"/>
              </a:solidFill>
            </a:endParaRPr>
          </a:p>
        </p:txBody>
      </p:sp>
      <p:sp>
        <p:nvSpPr>
          <p:cNvPr id="7" name="Rectangle 2"/>
          <p:cNvSpPr>
            <a:spLocks noChangeArrowheads="1"/>
          </p:cNvSpPr>
          <p:nvPr/>
        </p:nvSpPr>
        <p:spPr bwMode="auto">
          <a:xfrm>
            <a:off x="612416" y="2656274"/>
            <a:ext cx="11022974"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8" name="Picture 7" descr="0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2416" y="3837904"/>
            <a:ext cx="4752975"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гражданская оборона\go.jpg"/>
          <p:cNvPicPr>
            <a:picLocks noChangeAspect="1" noChangeArrowheads="1"/>
          </p:cNvPicPr>
          <p:nvPr/>
        </p:nvPicPr>
        <p:blipFill>
          <a:blip r:embed="rId3" cstate="print"/>
          <a:srcRect/>
          <a:stretch>
            <a:fillRect/>
          </a:stretch>
        </p:blipFill>
        <p:spPr bwMode="auto">
          <a:xfrm>
            <a:off x="6123903" y="3321097"/>
            <a:ext cx="5636858" cy="3324301"/>
          </a:xfrm>
          <a:prstGeom prst="rect">
            <a:avLst/>
          </a:prstGeom>
          <a:noFill/>
        </p:spPr>
      </p:pic>
    </p:spTree>
    <p:extLst>
      <p:ext uri="{BB962C8B-B14F-4D97-AF65-F5344CB8AC3E}">
        <p14:creationId xmlns="" xmlns:p14="http://schemas.microsoft.com/office/powerpoint/2010/main" val="2448131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1.liveinternet.ru/images/attach/c/6/91/617/91617029_large_vzruyv.jpg"/>
          <p:cNvPicPr>
            <a:picLocks noChangeAspect="1" noChangeArrowheads="1"/>
          </p:cNvPicPr>
          <p:nvPr/>
        </p:nvPicPr>
        <p:blipFill>
          <a:blip r:embed="rId2" cstate="print"/>
          <a:srcRect/>
          <a:stretch>
            <a:fillRect/>
          </a:stretch>
        </p:blipFill>
        <p:spPr bwMode="auto">
          <a:xfrm>
            <a:off x="888643" y="188889"/>
            <a:ext cx="10393251" cy="6553201"/>
          </a:xfrm>
          <a:prstGeom prst="rect">
            <a:avLst/>
          </a:prstGeom>
          <a:noFill/>
        </p:spPr>
      </p:pic>
    </p:spTree>
    <p:extLst>
      <p:ext uri="{BB962C8B-B14F-4D97-AF65-F5344CB8AC3E}">
        <p14:creationId xmlns="" xmlns:p14="http://schemas.microsoft.com/office/powerpoint/2010/main" val="1579166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E841A78-C516-4E9C-968C-E0DC1C1E2EA7}" type="slidenum">
              <a:rPr lang="ru-RU" smtClean="0"/>
              <a:pPr>
                <a:defRPr/>
              </a:pPr>
              <a:t>24</a:t>
            </a:fld>
            <a:endParaRPr lang="ru-RU"/>
          </a:p>
        </p:txBody>
      </p:sp>
      <p:pic>
        <p:nvPicPr>
          <p:cNvPr id="61442" name="Picture 2" descr="http://img1.nnm.ru/f/9/2/7/7/f927749ebf82e1da063d1847004feb58_full.jpg"/>
          <p:cNvPicPr>
            <a:picLocks noChangeAspect="1" noChangeArrowheads="1"/>
          </p:cNvPicPr>
          <p:nvPr/>
        </p:nvPicPr>
        <p:blipFill>
          <a:blip r:embed="rId3" cstate="print"/>
          <a:srcRect/>
          <a:stretch>
            <a:fillRect/>
          </a:stretch>
        </p:blipFill>
        <p:spPr bwMode="auto">
          <a:xfrm>
            <a:off x="1775520" y="1"/>
            <a:ext cx="4762500" cy="4400551"/>
          </a:xfrm>
          <a:prstGeom prst="rect">
            <a:avLst/>
          </a:prstGeom>
          <a:noFill/>
        </p:spPr>
      </p:pic>
      <p:pic>
        <p:nvPicPr>
          <p:cNvPr id="61444" name="Picture 4" descr="http://t1.gstatic.com/images?q=tbn:ANd9GcSDYB_I49YlRBY9OlD7ZYV_LCRt5dyhI2UlnamIMNQLYK2VBvlrHw"/>
          <p:cNvPicPr>
            <a:picLocks noChangeAspect="1" noChangeArrowheads="1"/>
          </p:cNvPicPr>
          <p:nvPr/>
        </p:nvPicPr>
        <p:blipFill>
          <a:blip r:embed="rId4" cstate="print"/>
          <a:srcRect/>
          <a:stretch>
            <a:fillRect/>
          </a:stretch>
        </p:blipFill>
        <p:spPr bwMode="auto">
          <a:xfrm>
            <a:off x="6888088" y="188641"/>
            <a:ext cx="3009900" cy="1524001"/>
          </a:xfrm>
          <a:prstGeom prst="rect">
            <a:avLst/>
          </a:prstGeom>
          <a:noFill/>
        </p:spPr>
      </p:pic>
      <p:pic>
        <p:nvPicPr>
          <p:cNvPr id="61446" name="Picture 6" descr="http://www.topnews.ru/upload/photo/1406ed39/52d3f.jpg"/>
          <p:cNvPicPr>
            <a:picLocks noChangeAspect="1" noChangeArrowheads="1"/>
          </p:cNvPicPr>
          <p:nvPr/>
        </p:nvPicPr>
        <p:blipFill>
          <a:blip r:embed="rId5" cstate="print"/>
          <a:srcRect/>
          <a:stretch>
            <a:fillRect/>
          </a:stretch>
        </p:blipFill>
        <p:spPr bwMode="auto">
          <a:xfrm>
            <a:off x="5905500" y="3333750"/>
            <a:ext cx="4762500" cy="3524251"/>
          </a:xfrm>
          <a:prstGeom prst="rect">
            <a:avLst/>
          </a:prstGeom>
          <a:noFill/>
        </p:spPr>
      </p:pic>
      <p:pic>
        <p:nvPicPr>
          <p:cNvPr id="61448" name="Picture 8" descr="http://static01.topnews.ru/upload/photo/3808a347/593a1.jpg"/>
          <p:cNvPicPr>
            <a:picLocks noChangeAspect="1" noChangeArrowheads="1"/>
          </p:cNvPicPr>
          <p:nvPr/>
        </p:nvPicPr>
        <p:blipFill>
          <a:blip r:embed="rId6" cstate="print"/>
          <a:srcRect/>
          <a:stretch>
            <a:fillRect/>
          </a:stretch>
        </p:blipFill>
        <p:spPr bwMode="auto">
          <a:xfrm>
            <a:off x="1847528" y="3797228"/>
            <a:ext cx="3816424" cy="3060772"/>
          </a:xfrm>
          <a:prstGeom prst="rect">
            <a:avLst/>
          </a:prstGeom>
          <a:noFill/>
        </p:spPr>
      </p:pic>
      <p:pic>
        <p:nvPicPr>
          <p:cNvPr id="61450" name="Picture 10" descr="http://www.profile.ru/sites/default/files/imagecache/400xY/articles/92250331.jpg"/>
          <p:cNvPicPr>
            <a:picLocks noChangeAspect="1" noChangeArrowheads="1"/>
          </p:cNvPicPr>
          <p:nvPr/>
        </p:nvPicPr>
        <p:blipFill>
          <a:blip r:embed="rId7" cstate="print"/>
          <a:srcRect/>
          <a:stretch>
            <a:fillRect/>
          </a:stretch>
        </p:blipFill>
        <p:spPr bwMode="auto">
          <a:xfrm>
            <a:off x="6858000" y="1844824"/>
            <a:ext cx="3810000" cy="2857500"/>
          </a:xfrm>
          <a:prstGeom prst="rect">
            <a:avLst/>
          </a:prstGeom>
          <a:noFill/>
        </p:spPr>
      </p:pic>
    </p:spTree>
    <p:extLst>
      <p:ext uri="{BB962C8B-B14F-4D97-AF65-F5344CB8AC3E}">
        <p14:creationId xmlns="" xmlns:p14="http://schemas.microsoft.com/office/powerpoint/2010/main" val="2121990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E841A78-C516-4E9C-968C-E0DC1C1E2EA7}" type="slidenum">
              <a:rPr lang="ru-RU" smtClean="0"/>
              <a:pPr>
                <a:defRPr/>
              </a:pPr>
              <a:t>25</a:t>
            </a:fld>
            <a:endParaRPr lang="ru-RU"/>
          </a:p>
        </p:txBody>
      </p:sp>
      <p:pic>
        <p:nvPicPr>
          <p:cNvPr id="32770" name="Picture 2" descr="http://newsimg.bbc.co.uk/media/images/45332000/jpg/_45332345_10.jpg"/>
          <p:cNvPicPr>
            <a:picLocks noChangeAspect="1" noChangeArrowheads="1"/>
          </p:cNvPicPr>
          <p:nvPr/>
        </p:nvPicPr>
        <p:blipFill>
          <a:blip r:embed="rId3" cstate="print"/>
          <a:srcRect/>
          <a:stretch>
            <a:fillRect/>
          </a:stretch>
        </p:blipFill>
        <p:spPr bwMode="auto">
          <a:xfrm>
            <a:off x="1847528" y="332656"/>
            <a:ext cx="8505012" cy="6148201"/>
          </a:xfrm>
          <a:prstGeom prst="rect">
            <a:avLst/>
          </a:prstGeom>
          <a:noFill/>
        </p:spPr>
      </p:pic>
      <p:sp>
        <p:nvSpPr>
          <p:cNvPr id="4" name="TextBox 3"/>
          <p:cNvSpPr txBox="1"/>
          <p:nvPr/>
        </p:nvSpPr>
        <p:spPr>
          <a:xfrm>
            <a:off x="1847528" y="6488668"/>
            <a:ext cx="4588115" cy="369332"/>
          </a:xfrm>
          <a:prstGeom prst="rect">
            <a:avLst/>
          </a:prstGeom>
          <a:noFill/>
        </p:spPr>
        <p:txBody>
          <a:bodyPr wrap="none" rtlCol="0">
            <a:spAutoFit/>
          </a:bodyPr>
          <a:lstStyle/>
          <a:p>
            <a:r>
              <a:rPr lang="ru-RU" dirty="0"/>
              <a:t>Конфликт в Южной Осетии 08.08.2008</a:t>
            </a:r>
          </a:p>
        </p:txBody>
      </p:sp>
    </p:spTree>
    <p:extLst>
      <p:ext uri="{BB962C8B-B14F-4D97-AF65-F5344CB8AC3E}">
        <p14:creationId xmlns="" xmlns:p14="http://schemas.microsoft.com/office/powerpoint/2010/main" val="593040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E841A78-C516-4E9C-968C-E0DC1C1E2EA7}" type="slidenum">
              <a:rPr lang="ru-RU" smtClean="0"/>
              <a:pPr>
                <a:defRPr/>
              </a:pPr>
              <a:t>26</a:t>
            </a:fld>
            <a:endParaRPr lang="ru-RU"/>
          </a:p>
        </p:txBody>
      </p:sp>
      <p:pic>
        <p:nvPicPr>
          <p:cNvPr id="49154" name="Picture 2" descr="http://photo.kuda.ua/wp-content/images/s/lebanon/D4EEF2EEE3F0E0F4E8FF20CBE8E2E0EDE02E20C6E5F0F2E2FB20E2EEE9EDFB2E20C1E5E9F0F3F22E20CBE8E2E0ED.jpg"/>
          <p:cNvPicPr>
            <a:picLocks noChangeAspect="1" noChangeArrowheads="1"/>
          </p:cNvPicPr>
          <p:nvPr/>
        </p:nvPicPr>
        <p:blipFill>
          <a:blip r:embed="rId3" cstate="print">
            <a:lum bright="30000"/>
          </a:blip>
          <a:srcRect/>
          <a:stretch>
            <a:fillRect/>
          </a:stretch>
        </p:blipFill>
        <p:spPr bwMode="auto">
          <a:xfrm>
            <a:off x="1019822" y="476671"/>
            <a:ext cx="9332718" cy="5627915"/>
          </a:xfrm>
          <a:prstGeom prst="rect">
            <a:avLst/>
          </a:prstGeom>
          <a:noFill/>
        </p:spPr>
      </p:pic>
      <p:sp>
        <p:nvSpPr>
          <p:cNvPr id="4" name="TextBox 3"/>
          <p:cNvSpPr txBox="1"/>
          <p:nvPr/>
        </p:nvSpPr>
        <p:spPr>
          <a:xfrm>
            <a:off x="1847528" y="6205077"/>
            <a:ext cx="2892138" cy="369332"/>
          </a:xfrm>
          <a:prstGeom prst="rect">
            <a:avLst/>
          </a:prstGeom>
          <a:noFill/>
        </p:spPr>
        <p:txBody>
          <a:bodyPr wrap="none" rtlCol="0">
            <a:spAutoFit/>
          </a:bodyPr>
          <a:lstStyle/>
          <a:p>
            <a:r>
              <a:rPr lang="ru-RU" dirty="0"/>
              <a:t>Бейрут. Ливан. 2010 год</a:t>
            </a:r>
          </a:p>
        </p:txBody>
      </p:sp>
    </p:spTree>
    <p:extLst>
      <p:ext uri="{BB962C8B-B14F-4D97-AF65-F5344CB8AC3E}">
        <p14:creationId xmlns="" xmlns:p14="http://schemas.microsoft.com/office/powerpoint/2010/main" val="2200918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E841A78-C516-4E9C-968C-E0DC1C1E2EA7}" type="slidenum">
              <a:rPr lang="ru-RU" smtClean="0"/>
              <a:pPr>
                <a:defRPr/>
              </a:pPr>
              <a:t>27</a:t>
            </a:fld>
            <a:endParaRPr lang="ru-RU"/>
          </a:p>
        </p:txBody>
      </p:sp>
      <p:pic>
        <p:nvPicPr>
          <p:cNvPr id="51202" name="Picture 2" descr="http://www.photo-finish.ru/wp-content/uploads/2010/05/15/20100515121116539.jpg"/>
          <p:cNvPicPr>
            <a:picLocks noChangeAspect="1" noChangeArrowheads="1"/>
          </p:cNvPicPr>
          <p:nvPr/>
        </p:nvPicPr>
        <p:blipFill>
          <a:blip r:embed="rId3" cstate="print"/>
          <a:srcRect/>
          <a:stretch>
            <a:fillRect/>
          </a:stretch>
        </p:blipFill>
        <p:spPr bwMode="auto">
          <a:xfrm>
            <a:off x="1055911" y="404665"/>
            <a:ext cx="8951957" cy="5962004"/>
          </a:xfrm>
          <a:prstGeom prst="rect">
            <a:avLst/>
          </a:prstGeom>
          <a:noFill/>
        </p:spPr>
      </p:pic>
      <p:sp>
        <p:nvSpPr>
          <p:cNvPr id="4" name="TextBox 3"/>
          <p:cNvSpPr txBox="1"/>
          <p:nvPr/>
        </p:nvSpPr>
        <p:spPr>
          <a:xfrm>
            <a:off x="2199955" y="6366669"/>
            <a:ext cx="4968027" cy="369332"/>
          </a:xfrm>
          <a:prstGeom prst="rect">
            <a:avLst/>
          </a:prstGeom>
          <a:noFill/>
        </p:spPr>
        <p:txBody>
          <a:bodyPr wrap="none" rtlCol="0">
            <a:spAutoFit/>
          </a:bodyPr>
          <a:lstStyle/>
          <a:p>
            <a:r>
              <a:rPr lang="ru-RU" dirty="0"/>
              <a:t>Жертва войны в Афганистане. Наши дни</a:t>
            </a:r>
          </a:p>
        </p:txBody>
      </p:sp>
    </p:spTree>
    <p:extLst>
      <p:ext uri="{BB962C8B-B14F-4D97-AF65-F5344CB8AC3E}">
        <p14:creationId xmlns="" xmlns:p14="http://schemas.microsoft.com/office/powerpoint/2010/main" val="2271904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Номер слайда 5"/>
          <p:cNvSpPr>
            <a:spLocks noGrp="1"/>
          </p:cNvSpPr>
          <p:nvPr>
            <p:ph type="sldNum" sz="quarter" idx="12"/>
          </p:nvPr>
        </p:nvSpPr>
        <p:spPr>
          <a:noFill/>
        </p:spPr>
        <p:txBody>
          <a:bodyPr/>
          <a:lstStyle/>
          <a:p>
            <a:fld id="{54D7E210-A03C-44F4-B966-92491EA33EE6}" type="slidenum">
              <a:rPr lang="ru-RU"/>
              <a:pPr/>
              <a:t>28</a:t>
            </a:fld>
            <a:endParaRPr lang="ru-RU"/>
          </a:p>
        </p:txBody>
      </p:sp>
      <p:pic>
        <p:nvPicPr>
          <p:cNvPr id="7171" name="Picture 4" descr="PRIDE"/>
          <p:cNvPicPr>
            <a:picLocks noChangeArrowheads="1"/>
          </p:cNvPicPr>
          <p:nvPr/>
        </p:nvPicPr>
        <p:blipFill>
          <a:blip r:embed="rId3" cstate="print">
            <a:lum bright="40000"/>
          </a:blip>
          <a:srcRect/>
          <a:stretch>
            <a:fillRect/>
          </a:stretch>
        </p:blipFill>
        <p:spPr bwMode="auto">
          <a:xfrm>
            <a:off x="6167438" y="514349"/>
            <a:ext cx="4904100" cy="3014461"/>
          </a:xfrm>
          <a:prstGeom prst="rect">
            <a:avLst/>
          </a:prstGeom>
          <a:noFill/>
          <a:ln w="9525">
            <a:noFill/>
            <a:miter lim="800000"/>
            <a:headEnd/>
            <a:tailEnd/>
          </a:ln>
        </p:spPr>
      </p:pic>
      <p:pic>
        <p:nvPicPr>
          <p:cNvPr id="7172" name="Picture 7" descr="хим-оруж"/>
          <p:cNvPicPr>
            <a:picLocks noChangeArrowheads="1"/>
          </p:cNvPicPr>
          <p:nvPr/>
        </p:nvPicPr>
        <p:blipFill>
          <a:blip r:embed="rId4" cstate="print">
            <a:lum bright="30000"/>
          </a:blip>
          <a:srcRect/>
          <a:stretch>
            <a:fillRect/>
          </a:stretch>
        </p:blipFill>
        <p:spPr bwMode="auto">
          <a:xfrm>
            <a:off x="1120462" y="3644899"/>
            <a:ext cx="4900926" cy="3039235"/>
          </a:xfrm>
          <a:prstGeom prst="rect">
            <a:avLst/>
          </a:prstGeom>
          <a:noFill/>
          <a:ln w="9525">
            <a:noFill/>
            <a:miter lim="800000"/>
            <a:headEnd/>
            <a:tailEnd/>
          </a:ln>
        </p:spPr>
      </p:pic>
      <p:pic>
        <p:nvPicPr>
          <p:cNvPr id="118793" name="Picture 9" descr="БОМБЕЖ"/>
          <p:cNvPicPr>
            <a:picLocks noChangeArrowheads="1"/>
          </p:cNvPicPr>
          <p:nvPr/>
        </p:nvPicPr>
        <p:blipFill>
          <a:blip r:embed="rId5" cstate="print">
            <a:lum bright="40000"/>
          </a:blip>
          <a:srcRect/>
          <a:stretch>
            <a:fillRect/>
          </a:stretch>
        </p:blipFill>
        <p:spPr bwMode="auto">
          <a:xfrm>
            <a:off x="1120462" y="514350"/>
            <a:ext cx="4900926" cy="3014460"/>
          </a:xfrm>
          <a:prstGeom prst="rect">
            <a:avLst/>
          </a:prstGeom>
          <a:noFill/>
          <a:ln w="9525">
            <a:noFill/>
            <a:miter lim="800000"/>
            <a:headEnd/>
            <a:tailEnd/>
          </a:ln>
          <a:effectLst>
            <a:outerShdw dist="28398" dir="1593903" algn="ctr" rotWithShape="0">
              <a:srgbClr val="FF9933"/>
            </a:outerShdw>
          </a:effectLst>
        </p:spPr>
      </p:pic>
      <p:pic>
        <p:nvPicPr>
          <p:cNvPr id="118794" name="Picture 10" descr="РАКЕТА"/>
          <p:cNvPicPr>
            <a:picLocks noChangeArrowheads="1"/>
          </p:cNvPicPr>
          <p:nvPr/>
        </p:nvPicPr>
        <p:blipFill>
          <a:blip r:embed="rId6" cstate="print">
            <a:lum bright="30000"/>
          </a:blip>
          <a:srcRect/>
          <a:stretch>
            <a:fillRect/>
          </a:stretch>
        </p:blipFill>
        <p:spPr bwMode="auto">
          <a:xfrm>
            <a:off x="6167438" y="3644900"/>
            <a:ext cx="4904100" cy="3039234"/>
          </a:xfrm>
          <a:prstGeom prst="rect">
            <a:avLst/>
          </a:prstGeom>
          <a:noFill/>
          <a:ln w="9525">
            <a:noFill/>
            <a:miter lim="800000"/>
            <a:headEnd/>
            <a:tailEnd/>
          </a:ln>
          <a:effectLst>
            <a:outerShdw dist="28398" dir="1593903" algn="ctr" rotWithShape="0">
              <a:srgbClr val="FF9933"/>
            </a:outerShdw>
          </a:effectLst>
        </p:spPr>
      </p:pic>
      <p:sp>
        <p:nvSpPr>
          <p:cNvPr id="118787" name="Rectangle 3"/>
          <p:cNvSpPr>
            <a:spLocks noGrp="1" noChangeArrowheads="1"/>
          </p:cNvSpPr>
          <p:nvPr>
            <p:ph type="body" idx="1"/>
          </p:nvPr>
        </p:nvSpPr>
        <p:spPr>
          <a:xfrm>
            <a:off x="426688" y="2094808"/>
            <a:ext cx="10856890" cy="3973484"/>
          </a:xfrm>
        </p:spPr>
        <p:txBody>
          <a:bodyPr>
            <a:noAutofit/>
          </a:bodyPr>
          <a:lstStyle/>
          <a:p>
            <a:pPr eaLnBrk="1" hangingPunct="1"/>
            <a:r>
              <a:rPr lang="ru-RU" sz="3800" b="1" dirty="0" smtClean="0">
                <a:solidFill>
                  <a:srgbClr val="FF0000"/>
                </a:solidFill>
                <a:latin typeface="Times New Roman" panose="02020603050405020304" pitchFamily="18" charset="0"/>
                <a:cs typeface="Times New Roman" panose="02020603050405020304" pitchFamily="18" charset="0"/>
              </a:rPr>
              <a:t> За </a:t>
            </a:r>
            <a:r>
              <a:rPr lang="ru-RU" sz="3800" b="1" dirty="0">
                <a:solidFill>
                  <a:srgbClr val="FF0000"/>
                </a:solidFill>
                <a:latin typeface="Times New Roman" panose="02020603050405020304" pitchFamily="18" charset="0"/>
                <a:cs typeface="Times New Roman" panose="02020603050405020304" pitchFamily="18" charset="0"/>
              </a:rPr>
              <a:t>последние 5,5 </a:t>
            </a:r>
            <a:r>
              <a:rPr lang="ru-RU" sz="3800" b="1" dirty="0" smtClean="0">
                <a:solidFill>
                  <a:srgbClr val="FF0000"/>
                </a:solidFill>
                <a:latin typeface="Times New Roman" panose="02020603050405020304" pitchFamily="18" charset="0"/>
                <a:cs typeface="Times New Roman" panose="02020603050405020304" pitchFamily="18" charset="0"/>
              </a:rPr>
              <a:t>тысячелетий </a:t>
            </a:r>
            <a:r>
              <a:rPr lang="ru-RU" sz="3800" b="1" dirty="0">
                <a:solidFill>
                  <a:srgbClr val="FF0000"/>
                </a:solidFill>
                <a:latin typeface="Times New Roman" panose="02020603050405020304" pitchFamily="18" charset="0"/>
                <a:cs typeface="Times New Roman" panose="02020603050405020304" pitchFamily="18" charset="0"/>
              </a:rPr>
              <a:t>– 14 500 войн</a:t>
            </a:r>
          </a:p>
          <a:p>
            <a:pPr eaLnBrk="1" hangingPunct="1"/>
            <a:r>
              <a:rPr lang="ru-RU" sz="3800" b="1" dirty="0" smtClean="0">
                <a:solidFill>
                  <a:srgbClr val="FF0000"/>
                </a:solidFill>
                <a:latin typeface="Times New Roman" panose="02020603050405020304" pitchFamily="18" charset="0"/>
                <a:cs typeface="Times New Roman" panose="02020603050405020304" pitchFamily="18" charset="0"/>
              </a:rPr>
              <a:t> Потери </a:t>
            </a:r>
            <a:r>
              <a:rPr lang="ru-RU" sz="3800" b="1" dirty="0">
                <a:solidFill>
                  <a:srgbClr val="FF0000"/>
                </a:solidFill>
                <a:latin typeface="Times New Roman" panose="02020603050405020304" pitchFamily="18" charset="0"/>
                <a:cs typeface="Times New Roman" panose="02020603050405020304" pitchFamily="18" charset="0"/>
              </a:rPr>
              <a:t>в войнах – 3 млрд. 540 млн. человек</a:t>
            </a:r>
          </a:p>
          <a:p>
            <a:pPr eaLnBrk="1" hangingPunct="1"/>
            <a:r>
              <a:rPr lang="ru-RU" sz="3800" b="1" dirty="0" smtClean="0">
                <a:solidFill>
                  <a:srgbClr val="FF0000"/>
                </a:solidFill>
                <a:latin typeface="Times New Roman" panose="02020603050405020304" pitchFamily="18" charset="0"/>
                <a:cs typeface="Times New Roman" panose="02020603050405020304" pitchFamily="18" charset="0"/>
              </a:rPr>
              <a:t> За это время – </a:t>
            </a:r>
            <a:r>
              <a:rPr lang="ru-RU" sz="3800" b="1" dirty="0">
                <a:solidFill>
                  <a:srgbClr val="FF0000"/>
                </a:solidFill>
                <a:latin typeface="Times New Roman" panose="02020603050405020304" pitchFamily="18" charset="0"/>
                <a:cs typeface="Times New Roman" panose="02020603050405020304" pitchFamily="18" charset="0"/>
              </a:rPr>
              <a:t>только </a:t>
            </a:r>
            <a:r>
              <a:rPr lang="ru-RU" sz="3800" b="1" dirty="0" smtClean="0">
                <a:solidFill>
                  <a:srgbClr val="FF0000"/>
                </a:solidFill>
                <a:latin typeface="Times New Roman" panose="02020603050405020304" pitchFamily="18" charset="0"/>
                <a:cs typeface="Times New Roman" panose="02020603050405020304" pitchFamily="18" charset="0"/>
              </a:rPr>
              <a:t>292 год </a:t>
            </a:r>
            <a:r>
              <a:rPr lang="ru-RU" sz="3800" b="1" dirty="0">
                <a:solidFill>
                  <a:srgbClr val="FF0000"/>
                </a:solidFill>
                <a:latin typeface="Times New Roman" panose="02020603050405020304" pitchFamily="18" charset="0"/>
                <a:cs typeface="Times New Roman" panose="02020603050405020304" pitchFamily="18" charset="0"/>
              </a:rPr>
              <a:t>без войн</a:t>
            </a:r>
          </a:p>
          <a:p>
            <a:pPr eaLnBrk="1" hangingPunct="1"/>
            <a:r>
              <a:rPr lang="ru-RU" sz="3800" b="1" dirty="0" smtClean="0">
                <a:solidFill>
                  <a:srgbClr val="FF0000"/>
                </a:solidFill>
                <a:latin typeface="Times New Roman" panose="02020603050405020304" pitchFamily="18" charset="0"/>
                <a:cs typeface="Times New Roman" panose="02020603050405020304" pitchFamily="18" charset="0"/>
              </a:rPr>
              <a:t> На </a:t>
            </a:r>
            <a:r>
              <a:rPr lang="ru-RU" sz="3800" b="1" dirty="0">
                <a:solidFill>
                  <a:srgbClr val="FF0000"/>
                </a:solidFill>
                <a:latin typeface="Times New Roman" panose="02020603050405020304" pitchFamily="18" charset="0"/>
                <a:cs typeface="Times New Roman" panose="02020603050405020304" pitchFamily="18" charset="0"/>
              </a:rPr>
              <a:t>войны ХХ века </a:t>
            </a:r>
            <a:r>
              <a:rPr lang="ru-RU" sz="3800" b="1" dirty="0" smtClean="0">
                <a:solidFill>
                  <a:srgbClr val="FF0000"/>
                </a:solidFill>
                <a:latin typeface="Times New Roman" panose="02020603050405020304" pitchFamily="18" charset="0"/>
                <a:cs typeface="Times New Roman" panose="02020603050405020304" pitchFamily="18" charset="0"/>
              </a:rPr>
              <a:t>затрачено </a:t>
            </a:r>
            <a:r>
              <a:rPr lang="ru-RU" sz="3800" b="1" dirty="0">
                <a:solidFill>
                  <a:srgbClr val="FF0000"/>
                </a:solidFill>
                <a:latin typeface="Times New Roman" panose="02020603050405020304" pitchFamily="18" charset="0"/>
                <a:cs typeface="Times New Roman" panose="02020603050405020304" pitchFamily="18" charset="0"/>
              </a:rPr>
              <a:t>более 4 </a:t>
            </a:r>
            <a:r>
              <a:rPr lang="ru-RU" sz="3800" b="1" dirty="0" smtClean="0">
                <a:solidFill>
                  <a:srgbClr val="FF0000"/>
                </a:solidFill>
                <a:latin typeface="Times New Roman" panose="02020603050405020304" pitchFamily="18" charset="0"/>
                <a:cs typeface="Times New Roman" panose="02020603050405020304" pitchFamily="18" charset="0"/>
              </a:rPr>
              <a:t>трлн. </a:t>
            </a:r>
            <a:r>
              <a:rPr lang="ru-RU" sz="3800" b="1" dirty="0">
                <a:solidFill>
                  <a:srgbClr val="FF0000"/>
                </a:solidFill>
                <a:latin typeface="Times New Roman" panose="02020603050405020304" pitchFamily="18" charset="0"/>
                <a:cs typeface="Times New Roman" panose="02020603050405020304" pitchFamily="18" charset="0"/>
              </a:rPr>
              <a:t>долларов США (на эти деньги можно кормить население Земли в течении 50 лет.)</a:t>
            </a:r>
          </a:p>
        </p:txBody>
      </p:sp>
      <p:sp>
        <p:nvSpPr>
          <p:cNvPr id="8" name="Rectangle 3"/>
          <p:cNvSpPr txBox="1">
            <a:spLocks noChangeArrowheads="1"/>
          </p:cNvSpPr>
          <p:nvPr/>
        </p:nvSpPr>
        <p:spPr>
          <a:xfrm>
            <a:off x="3555044" y="752253"/>
            <a:ext cx="5040316" cy="1109798"/>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tabLst/>
              <a:defRPr/>
            </a:pPr>
            <a:r>
              <a:rPr kumimoji="0" lang="ru-RU"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Историки подсчитали</a:t>
            </a:r>
            <a:endParaRPr kumimoji="0" lang="ru-RU"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 xmlns:p14="http://schemas.microsoft.com/office/powerpoint/2010/main" val="1908006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1000"/>
                                        <p:tgtEl>
                                          <p:spTgt spid="118787">
                                            <p:txEl>
                                              <p:pRg st="0" end="0"/>
                                            </p:txEl>
                                          </p:spTgt>
                                        </p:tgtEl>
                                      </p:cBhvr>
                                    </p:animEffect>
                                    <p:anim calcmode="lin" valueType="num">
                                      <p:cBhvr>
                                        <p:cTn id="8" dur="10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87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787">
                                            <p:txEl>
                                              <p:pRg st="1" end="1"/>
                                            </p:txEl>
                                          </p:spTgt>
                                        </p:tgtEl>
                                        <p:attrNameLst>
                                          <p:attrName>style.visibility</p:attrName>
                                        </p:attrNameLst>
                                      </p:cBhvr>
                                      <p:to>
                                        <p:strVal val="visible"/>
                                      </p:to>
                                    </p:set>
                                    <p:animEffect transition="in" filter="fade">
                                      <p:cBhvr>
                                        <p:cTn id="14" dur="1000"/>
                                        <p:tgtEl>
                                          <p:spTgt spid="118787">
                                            <p:txEl>
                                              <p:pRg st="1" end="1"/>
                                            </p:txEl>
                                          </p:spTgt>
                                        </p:tgtEl>
                                      </p:cBhvr>
                                    </p:animEffect>
                                    <p:anim calcmode="lin" valueType="num">
                                      <p:cBhvr>
                                        <p:cTn id="15" dur="10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87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8787">
                                            <p:txEl>
                                              <p:pRg st="2" end="2"/>
                                            </p:txEl>
                                          </p:spTgt>
                                        </p:tgtEl>
                                        <p:attrNameLst>
                                          <p:attrName>style.visibility</p:attrName>
                                        </p:attrNameLst>
                                      </p:cBhvr>
                                      <p:to>
                                        <p:strVal val="visible"/>
                                      </p:to>
                                    </p:set>
                                    <p:animEffect transition="in" filter="fade">
                                      <p:cBhvr>
                                        <p:cTn id="21" dur="1000"/>
                                        <p:tgtEl>
                                          <p:spTgt spid="118787">
                                            <p:txEl>
                                              <p:pRg st="2" end="2"/>
                                            </p:txEl>
                                          </p:spTgt>
                                        </p:tgtEl>
                                      </p:cBhvr>
                                    </p:animEffect>
                                    <p:anim calcmode="lin" valueType="num">
                                      <p:cBhvr>
                                        <p:cTn id="22" dur="10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87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8787">
                                            <p:txEl>
                                              <p:pRg st="3" end="3"/>
                                            </p:txEl>
                                          </p:spTgt>
                                        </p:tgtEl>
                                        <p:attrNameLst>
                                          <p:attrName>style.visibility</p:attrName>
                                        </p:attrNameLst>
                                      </p:cBhvr>
                                      <p:to>
                                        <p:strVal val="visible"/>
                                      </p:to>
                                    </p:set>
                                    <p:animEffect transition="in" filter="fade">
                                      <p:cBhvr>
                                        <p:cTn id="28" dur="1000"/>
                                        <p:tgtEl>
                                          <p:spTgt spid="118787">
                                            <p:txEl>
                                              <p:pRg st="3" end="3"/>
                                            </p:txEl>
                                          </p:spTgt>
                                        </p:tgtEl>
                                      </p:cBhvr>
                                    </p:animEffect>
                                    <p:anim calcmode="lin" valueType="num">
                                      <p:cBhvr>
                                        <p:cTn id="29" dur="10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592427"/>
            <a:ext cx="9289812" cy="1893195"/>
          </a:xfrm>
        </p:spPr>
        <p:txBody>
          <a:bodyPr/>
          <a:lstStyle/>
          <a:p>
            <a:pPr algn="ctr"/>
            <a:r>
              <a:rPr lang="ru-RU" b="1" dirty="0">
                <a:solidFill>
                  <a:srgbClr val="FFFF00"/>
                </a:solidFill>
                <a:effectLst>
                  <a:outerShdw blurRad="53975" dist="22860" dir="5400000" algn="tl" rotWithShape="0">
                    <a:srgbClr val="000000">
                      <a:alpha val="55000"/>
                    </a:srgbClr>
                  </a:outerShdw>
                </a:effectLst>
                <a:latin typeface="Bookman Old Style" panose="02050604050505020204" pitchFamily="18" charset="0"/>
              </a:rPr>
              <a:t>Международная организация гражданской обороны с 1931 года до наших дней</a:t>
            </a:r>
            <a:br>
              <a:rPr lang="ru-RU" b="1" dirty="0">
                <a:solidFill>
                  <a:srgbClr val="FFFF00"/>
                </a:solidFill>
                <a:effectLst>
                  <a:outerShdw blurRad="53975" dist="22860" dir="5400000" algn="tl" rotWithShape="0">
                    <a:srgbClr val="000000">
                      <a:alpha val="55000"/>
                    </a:srgbClr>
                  </a:outerShdw>
                </a:effectLst>
                <a:latin typeface="Bookman Old Style" panose="02050604050505020204" pitchFamily="18" charset="0"/>
              </a:rPr>
            </a:br>
            <a:endParaRPr lang="ru-RU" b="1" dirty="0">
              <a:solidFill>
                <a:srgbClr val="FFFF00"/>
              </a:solidFill>
              <a:latin typeface="Bookman Old Style" panose="02050604050505020204" pitchFamily="18" charset="0"/>
            </a:endParaRPr>
          </a:p>
        </p:txBody>
      </p:sp>
      <p:sp>
        <p:nvSpPr>
          <p:cNvPr id="3" name="Объект 2"/>
          <p:cNvSpPr>
            <a:spLocks noGrp="1"/>
          </p:cNvSpPr>
          <p:nvPr>
            <p:ph idx="1"/>
          </p:nvPr>
        </p:nvSpPr>
        <p:spPr>
          <a:xfrm>
            <a:off x="4039821" y="2307285"/>
            <a:ext cx="8027683" cy="4763216"/>
          </a:xfrm>
        </p:spPr>
        <p:txBody>
          <a:bodyPr>
            <a:normAutofit/>
          </a:bodyPr>
          <a:lstStyle/>
          <a:p>
            <a:pPr marL="0" indent="0">
              <a:buNone/>
            </a:pPr>
            <a:r>
              <a:rPr lang="ru-RU" altLang="ru-RU" sz="2400" b="1" dirty="0"/>
              <a:t>В 1931 году по инициативе нескольких </a:t>
            </a:r>
            <a:r>
              <a:rPr lang="ru-RU" altLang="ru-RU" sz="2400" b="1" dirty="0" smtClean="0"/>
              <a:t>государств </a:t>
            </a:r>
            <a:r>
              <a:rPr lang="ru-RU" sz="2400" b="1" dirty="0"/>
              <a:t>французский </a:t>
            </a:r>
            <a:r>
              <a:rPr lang="ru-RU" sz="2400" b="1" dirty="0">
                <a:solidFill>
                  <a:srgbClr val="0070C0"/>
                </a:solidFill>
              </a:rPr>
              <a:t>генерал медицинской службы Джорж Сант-Пол</a:t>
            </a:r>
            <a:r>
              <a:rPr lang="ru-RU" sz="2400" b="1" dirty="0"/>
              <a:t> основал в Париже организацию </a:t>
            </a:r>
            <a:r>
              <a:rPr lang="ru-RU" sz="2400" b="1" dirty="0" smtClean="0">
                <a:solidFill>
                  <a:srgbClr val="7030A0"/>
                </a:solidFill>
              </a:rPr>
              <a:t>"Ассоциация </a:t>
            </a:r>
            <a:r>
              <a:rPr lang="ru-RU" sz="2400" b="1" dirty="0">
                <a:solidFill>
                  <a:srgbClr val="7030A0"/>
                </a:solidFill>
              </a:rPr>
              <a:t>Женевских </a:t>
            </a:r>
            <a:r>
              <a:rPr lang="ru-RU" sz="2400" b="1" dirty="0" smtClean="0">
                <a:solidFill>
                  <a:srgbClr val="7030A0"/>
                </a:solidFill>
              </a:rPr>
              <a:t>зон"</a:t>
            </a:r>
            <a:r>
              <a:rPr lang="ru-RU" sz="2400" b="1" dirty="0" smtClean="0"/>
              <a:t>, </a:t>
            </a:r>
            <a:r>
              <a:rPr lang="ru-RU" sz="2400" b="1" dirty="0"/>
              <a:t>которая в последствии была преобразована в Международную организацию гражданской обороны. Под понятием </a:t>
            </a:r>
            <a:r>
              <a:rPr lang="ru-RU" sz="2400" b="1" dirty="0">
                <a:solidFill>
                  <a:srgbClr val="7030A0"/>
                </a:solidFill>
              </a:rPr>
              <a:t>"Женевские зоны" </a:t>
            </a:r>
            <a:r>
              <a:rPr lang="ru-RU" sz="2400" b="1" dirty="0"/>
              <a:t>имелись в виду нейтральные зоны или открытые города, в которых в военное время могли бы найти убежище некоторые категории гражданского населения (женщины, дети, больные и пожилые люди).</a:t>
            </a:r>
          </a:p>
          <a:p>
            <a:pPr marL="0" indent="0">
              <a:buNone/>
            </a:pP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481942" y="2170907"/>
            <a:ext cx="3201416" cy="4426618"/>
          </a:xfrm>
          <a:prstGeom prst="rect">
            <a:avLst/>
          </a:prstGeom>
          <a:noFill/>
          <a:ln w="9525">
            <a:noFill/>
            <a:miter lim="800000"/>
            <a:headEnd/>
            <a:tailEnd/>
          </a:ln>
          <a:effectLst/>
        </p:spPr>
      </p:pic>
    </p:spTree>
    <p:extLst>
      <p:ext uri="{BB962C8B-B14F-4D97-AF65-F5344CB8AC3E}">
        <p14:creationId xmlns="" xmlns:p14="http://schemas.microsoft.com/office/powerpoint/2010/main" val="3531913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76518" y="244698"/>
            <a:ext cx="11423561" cy="5975798"/>
          </a:xfrm>
        </p:spPr>
        <p:txBody>
          <a:bodyPr/>
          <a:lstStyle/>
          <a:p>
            <a:pPr marL="90488"/>
            <a:r>
              <a:rPr lang="ru-RU" sz="2600" dirty="0">
                <a:solidFill>
                  <a:schemeClr val="bg1"/>
                </a:solidFill>
              </a:rPr>
              <a:t>Идея основателя "Женевских зон" заключалась в создании во всех странах хорошо обозначенных безопасных зон или районов на постоянной основе и признанных таковыми еще в мирное время двусторонними или многосторонними соглашениями. В первые эту идею Джорж Сант-Пол высказал еще в 1929 г. Затем эта идея была развита в его публикациях и выступлениях на различных конференциях. Позднее, в 1935 г. по инициативе "Ассоциации Женевских зон" французский парламент единодушно одобрил резолюцию, в которой предложил Лиге Наций "изучить возможности создания в каждой стране, в соответствии с соглашениями ратифицированными Лигой Наций, районов, мест и зон, которые в случае военных конфликтов могли бы быть ограждены от военных действий и не использовались бы в военных целях</a:t>
            </a:r>
            <a:r>
              <a:rPr lang="ru-RU" sz="2600" dirty="0" smtClean="0">
                <a:solidFill>
                  <a:schemeClr val="bg1"/>
                </a:solidFill>
              </a:rPr>
              <a:t>".</a:t>
            </a:r>
            <a:endParaRPr lang="ru-RU" sz="2600" dirty="0">
              <a:solidFill>
                <a:schemeClr val="bg1"/>
              </a:solidFill>
            </a:endParaRPr>
          </a:p>
        </p:txBody>
      </p:sp>
    </p:spTree>
    <p:extLst>
      <p:ext uri="{BB962C8B-B14F-4D97-AF65-F5344CB8AC3E}">
        <p14:creationId xmlns="" xmlns:p14="http://schemas.microsoft.com/office/powerpoint/2010/main" val="1494218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88324011_58197636_IMG_3935"/>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bwMode="auto">
          <a:xfrm>
            <a:off x="553792" y="168329"/>
            <a:ext cx="11204618" cy="63876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54073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76c0d3860125ec7d3ca70a8792a630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144887"/>
            <a:ext cx="12192001" cy="67131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14227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BCA1W8OAFCA9J8HS4CAC0DVN0CAS33Q9HCAPMU00WCA85O9S0CAB3XWWUCA35JNK2CAZY0U4WCA13H8EYCA117RSSCAXY9Z1DCAVOS4LRCAV5Z031CAEUHX2PCA2I9TP5CAI8HF86CALTIH66CAJQ2B7C"/>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4546" y="141667"/>
            <a:ext cx="11874322" cy="65939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96938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63641" y="4476215"/>
            <a:ext cx="11333408" cy="1738647"/>
          </a:xfrm>
        </p:spPr>
        <p:txBody>
          <a:bodyPr>
            <a:normAutofit/>
          </a:bodyPr>
          <a:lstStyle/>
          <a:p>
            <a:r>
              <a:rPr lang="ru-RU" b="1" dirty="0">
                <a:latin typeface="Bookman Old Style" panose="02050604050505020204" pitchFamily="18" charset="0"/>
              </a:rPr>
              <a:t>между Японией и Китаем (1937 г. Шанхай и Нанкин). Не смотря на то, что этот опыт оказался относительно небольшим, была продемонстрирована реальность существования безопасных зон для мирного населения</a:t>
            </a:r>
            <a:endParaRPr lang="ru-RU" dirty="0"/>
          </a:p>
        </p:txBody>
      </p:sp>
      <p:sp>
        <p:nvSpPr>
          <p:cNvPr id="6" name="Текст 5"/>
          <p:cNvSpPr>
            <a:spLocks noGrp="1"/>
          </p:cNvSpPr>
          <p:nvPr>
            <p:ph type="body" sz="half" idx="2"/>
          </p:nvPr>
        </p:nvSpPr>
        <p:spPr>
          <a:xfrm>
            <a:off x="3361384" y="464800"/>
            <a:ext cx="8667484" cy="4107200"/>
          </a:xfrm>
        </p:spPr>
        <p:txBody>
          <a:bodyPr>
            <a:normAutofit fontScale="92500" lnSpcReduction="10000"/>
          </a:bodyPr>
          <a:lstStyle/>
          <a:p>
            <a:pPr indent="90488"/>
            <a:r>
              <a:rPr lang="ru-RU" sz="2600" b="1" dirty="0" smtClean="0">
                <a:solidFill>
                  <a:srgbClr val="00B0F0"/>
                </a:solidFill>
                <a:latin typeface="Bookman Old Style" panose="02050604050505020204" pitchFamily="18" charset="0"/>
              </a:rPr>
              <a:t>Генерал Сант-Пол</a:t>
            </a:r>
            <a:r>
              <a:rPr lang="ru-RU" sz="2600" b="1" dirty="0" smtClean="0">
                <a:latin typeface="Bookman Old Style" panose="02050604050505020204" pitchFamily="18" charset="0"/>
              </a:rPr>
              <a:t> умер в 1937 г., в году,                      когда по его просьбе Ассоциация была переведена из Парижа в Женеву и преобразована в Международную ассоциацию по защите гражданского населения и исторических зданий в военное время. Друг и соратник генерала </a:t>
            </a:r>
            <a:r>
              <a:rPr lang="ru-RU" sz="2600" b="1" dirty="0" smtClean="0">
                <a:solidFill>
                  <a:srgbClr val="0070C0"/>
                </a:solidFill>
                <a:latin typeface="Bookman Old Style" panose="02050604050505020204" pitchFamily="18" charset="0"/>
              </a:rPr>
              <a:t>Генри Джорж</a:t>
            </a:r>
            <a:r>
              <a:rPr lang="ru-RU" sz="2600" b="1" dirty="0" smtClean="0">
                <a:latin typeface="Bookman Old Style" panose="02050604050505020204" pitchFamily="18" charset="0"/>
              </a:rPr>
              <a:t> возглавил Ассоциацию и стал её Генеральным секретарем. Именно по инициативе Генри Джоржа Ассоциация смогла создать для некоторых категорий населения нейтральные зоны в период Гражданской войны в Испании (1936 г. Мадрид и Бильбао) и во время конфликта</a:t>
            </a:r>
          </a:p>
          <a:p>
            <a:endParaRPr lang="ru-RU" dirty="0"/>
          </a:p>
        </p:txBody>
      </p:sp>
      <p:pic>
        <p:nvPicPr>
          <p:cNvPr id="7" name="Picture 3"/>
          <p:cNvPicPr>
            <a:picLocks noChangeAspect="1" noChangeArrowheads="1"/>
          </p:cNvPicPr>
          <p:nvPr/>
        </p:nvPicPr>
        <p:blipFill>
          <a:blip r:embed="rId2" cstate="print"/>
          <a:srcRect/>
          <a:stretch>
            <a:fillRect/>
          </a:stretch>
        </p:blipFill>
        <p:spPr bwMode="auto">
          <a:xfrm>
            <a:off x="257578" y="464800"/>
            <a:ext cx="2931418" cy="4011415"/>
          </a:xfrm>
          <a:prstGeom prst="rect">
            <a:avLst/>
          </a:prstGeom>
          <a:noFill/>
          <a:ln w="9525">
            <a:noFill/>
            <a:miter lim="800000"/>
            <a:headEnd/>
            <a:tailEnd/>
          </a:ln>
          <a:effectLst/>
        </p:spPr>
      </p:pic>
    </p:spTree>
    <p:extLst>
      <p:ext uri="{BB962C8B-B14F-4D97-AF65-F5344CB8AC3E}">
        <p14:creationId xmlns="" xmlns:p14="http://schemas.microsoft.com/office/powerpoint/2010/main" val="2885048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05307" y="566671"/>
            <a:ext cx="11269014" cy="5589430"/>
          </a:xfrm>
        </p:spPr>
        <p:txBody>
          <a:bodyPr/>
          <a:lstStyle/>
          <a:p>
            <a:r>
              <a:rPr lang="ru-RU" sz="3000" b="1" dirty="0">
                <a:latin typeface="Bookman Old Style" panose="02050604050505020204" pitchFamily="18" charset="0"/>
              </a:rPr>
              <a:t>В период Второй Мировой войны ни одна из воевавших сторон не согласилась признать безопасные зоны в интересах другой стороны. Еще раньше, Джорж Сант-Пол в своих статьях неоднократно повторял: </a:t>
            </a:r>
            <a:r>
              <a:rPr lang="ru-RU" sz="3000" b="1" dirty="0" smtClean="0">
                <a:solidFill>
                  <a:srgbClr val="FFC000"/>
                </a:solidFill>
                <a:latin typeface="Bookman Old Style" panose="02050604050505020204" pitchFamily="18" charset="0"/>
              </a:rPr>
              <a:t>"Необходимо </a:t>
            </a:r>
            <a:r>
              <a:rPr lang="ru-RU" sz="3000" b="1" dirty="0">
                <a:solidFill>
                  <a:srgbClr val="FFC000"/>
                </a:solidFill>
                <a:latin typeface="Bookman Old Style" panose="02050604050505020204" pitchFamily="18" charset="0"/>
              </a:rPr>
              <a:t>до войны, до начала враждебных действий определить каким образом можно будет облегчить участь населения ... после начала войны делать это уже поздно." </a:t>
            </a:r>
            <a:r>
              <a:rPr lang="ru-RU" sz="3000" b="1" dirty="0">
                <a:latin typeface="Bookman Old Style" panose="02050604050505020204" pitchFamily="18" charset="0"/>
              </a:rPr>
              <a:t>Основатель "Женевских зон" обращал внимание на самое важное: </a:t>
            </a:r>
            <a:r>
              <a:rPr lang="ru-RU" sz="3000" b="1" dirty="0" smtClean="0">
                <a:solidFill>
                  <a:srgbClr val="FFC000"/>
                </a:solidFill>
                <a:latin typeface="Bookman Old Style" panose="02050604050505020204" pitchFamily="18" charset="0"/>
              </a:rPr>
              <a:t>«предотвращение последствий»</a:t>
            </a:r>
            <a:r>
              <a:rPr lang="ru-RU" sz="3000" b="1" dirty="0" smtClean="0">
                <a:latin typeface="Bookman Old Style" panose="02050604050505020204" pitchFamily="18" charset="0"/>
              </a:rPr>
              <a:t> - эта </a:t>
            </a:r>
            <a:r>
              <a:rPr lang="ru-RU" sz="3000" b="1" dirty="0">
                <a:latin typeface="Bookman Old Style" panose="02050604050505020204" pitchFamily="18" charset="0"/>
              </a:rPr>
              <a:t>идея была развита его последователями во всех сферах, связанных с защитой населения</a:t>
            </a:r>
            <a:r>
              <a:rPr lang="ru-RU" sz="3000" b="1" dirty="0" smtClean="0">
                <a:latin typeface="Bookman Old Style" panose="02050604050505020204" pitchFamily="18" charset="0"/>
              </a:rPr>
              <a:t>.</a:t>
            </a:r>
            <a:endParaRPr lang="ru-RU" sz="3000" dirty="0">
              <a:latin typeface="Bookman Old Style" panose="02050604050505020204" pitchFamily="18" charset="0"/>
            </a:endParaRPr>
          </a:p>
        </p:txBody>
      </p:sp>
    </p:spTree>
    <p:extLst>
      <p:ext uri="{BB962C8B-B14F-4D97-AF65-F5344CB8AC3E}">
        <p14:creationId xmlns="" xmlns:p14="http://schemas.microsoft.com/office/powerpoint/2010/main" val="3734519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639</TotalTime>
  <Words>805</Words>
  <Application>Microsoft Office PowerPoint</Application>
  <PresentationFormat>Произвольный</PresentationFormat>
  <Paragraphs>46</Paragraphs>
  <Slides>28</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Совет директоров</vt:lpstr>
      <vt:lpstr>1 марта –  Всемирный день гражданской обороны  (World Civil Defence Day). </vt:lpstr>
      <vt:lpstr>Гражданская оборона</vt:lpstr>
      <vt:lpstr>Международная организация гражданской обороны с 1931 года до наших дней </vt:lpstr>
      <vt:lpstr>Идея основателя "Женевских зон" заключалась в создании во всех странах хорошо обозначенных безопасных зон или районов на постоянной основе и признанных таковыми еще в мирное время двусторонними или многосторонними соглашениями. В первые эту идею Джорж Сант-Пол высказал еще в 1929 г. Затем эта идея была развита в его публикациях и выступлениях на различных конференциях. Позднее, в 1935 г. по инициативе "Ассоциации Женевских зон" французский парламент единодушно одобрил резолюцию, в которой предложил Лиге Наций "изучить возможности создания в каждой стране, в соответствии с соглашениями ратифицированными Лигой Наций, районов, мест и зон, которые в случае военных конфликтов могли бы быть ограждены от военных действий и не использовались бы в военных целях".</vt:lpstr>
      <vt:lpstr>Слайд 5</vt:lpstr>
      <vt:lpstr>Слайд 6</vt:lpstr>
      <vt:lpstr>Слайд 7</vt:lpstr>
      <vt:lpstr>между Японией и Китаем (1937 г. Шанхай и Нанкин). Не смотря на то, что этот опыт оказался относительно небольшим, была продемонстрирована реальность существования безопасных зон для мирного населения</vt:lpstr>
      <vt:lpstr>В период Второй Мировой войны ни одна из воевавших сторон не согласилась признать безопасные зоны в интересах другой стороны. Еще раньше, Джорж Сант-Пол в своих статьях неоднократно повторял: "Необходимо до войны, до начала враждебных действий определить каким образом можно будет облегчить участь населения ... после начала войны делать это уже поздно." Основатель "Женевских зон" обращал внимание на самое важное: «предотвращение последствий» - эта идея была развита его последователями во всех сферах, связанных с защитой населения.</vt:lpstr>
      <vt:lpstr>Слайд 10</vt:lpstr>
      <vt:lpstr>Слайд 11</vt:lpstr>
      <vt:lpstr>Слайд 12</vt:lpstr>
      <vt:lpstr>«Современная война и защита гражданского населения» 1947 г.   Международная Ассоциация «Женевских зон» </vt:lpstr>
      <vt:lpstr>«Первая всемирная конференция по Гражданской обороне» 1954г.</vt:lpstr>
      <vt:lpstr>       В 1958 году Международная Ассоциация «Женевских зон» трансформируется в Международную организацию гражданской обороны (МОГО). Её задачи были значительно расширены. </vt:lpstr>
      <vt:lpstr>1966г. Устав МОГО</vt:lpstr>
      <vt:lpstr>  В 1972 году представители государств-членов МОГО утвердили текст современного Устава организации, представляющего собой международную конвенцию. Он вступил в силу 1 марта 1972 года и предоставил МОГО статус международной межправительственной организации</vt:lpstr>
      <vt:lpstr>В 1990г. по решению 9-й Генеральной Ассамблеи Международной организации гражданской обороны (МОГО) ежегодно 1 марта отмечается как Всемирный день гражданской обороны (гражданской защиты). </vt:lpstr>
      <vt:lpstr>Слайд 19</vt:lpstr>
      <vt:lpstr>    Что касается нашей страны, то она вступила в данную организацию в 1993 году. А отмечать праздник - Всемирный день гражданской обороны в России начали с 1 марта 1994 года.     Интересы страны в МОГО представляет Министерство Российской Федерации по делам гражданской обороны, чрезвычайным ситуациям и ликвидации последствий стихийных бедствий (МЧС). В 2014 году Генеральным секретарем МОГО стал россиянин В.В. Кувшинов. </vt:lpstr>
      <vt:lpstr>1998г. 11 - Всемирная конференция по ГО</vt:lpstr>
      <vt:lpstr>  С 1993 года где бы не случится землетрясение, цунами, крупное наводнение, сель, самолеты МЧС с гуманитарной помощью, спасателями,  медицинской службой -катастроф вылетают в  эти страны, районы оказывая помощь.</vt:lpstr>
      <vt:lpstr>Слайд 23</vt:lpstr>
      <vt:lpstr>Слайд 24</vt:lpstr>
      <vt:lpstr>Слайд 25</vt:lpstr>
      <vt:lpstr>Слайд 26</vt:lpstr>
      <vt:lpstr>Слайд 27</vt:lpstr>
      <vt:lpstr>Слайд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марта –  Всемирный день гражданской обороны  (World Civil Defence Day).</dc:title>
  <dc:creator>Дом</dc:creator>
  <cp:lastModifiedBy>Русский язык</cp:lastModifiedBy>
  <cp:revision>18</cp:revision>
  <dcterms:created xsi:type="dcterms:W3CDTF">2019-02-28T09:28:15Z</dcterms:created>
  <dcterms:modified xsi:type="dcterms:W3CDTF">2019-03-01T01:35:10Z</dcterms:modified>
</cp:coreProperties>
</file>